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notesMasterIdLst>
    <p:notesMasterId r:id="rId31"/>
  </p:notesMasterIdLst>
  <p:handoutMasterIdLst>
    <p:handoutMasterId r:id="rId32"/>
  </p:handoutMasterIdLst>
  <p:sldIdLst>
    <p:sldId id="417" r:id="rId2"/>
    <p:sldId id="369" r:id="rId3"/>
    <p:sldId id="379" r:id="rId4"/>
    <p:sldId id="336" r:id="rId5"/>
    <p:sldId id="370" r:id="rId6"/>
    <p:sldId id="371" r:id="rId7"/>
    <p:sldId id="375" r:id="rId8"/>
    <p:sldId id="376" r:id="rId9"/>
    <p:sldId id="378" r:id="rId10"/>
    <p:sldId id="386" r:id="rId11"/>
    <p:sldId id="385" r:id="rId12"/>
    <p:sldId id="397" r:id="rId13"/>
    <p:sldId id="398" r:id="rId14"/>
    <p:sldId id="393" r:id="rId15"/>
    <p:sldId id="388" r:id="rId16"/>
    <p:sldId id="399" r:id="rId17"/>
    <p:sldId id="423" r:id="rId18"/>
    <p:sldId id="301" r:id="rId19"/>
    <p:sldId id="290" r:id="rId20"/>
    <p:sldId id="409" r:id="rId21"/>
    <p:sldId id="429" r:id="rId22"/>
    <p:sldId id="320" r:id="rId23"/>
    <p:sldId id="431" r:id="rId24"/>
    <p:sldId id="408" r:id="rId25"/>
    <p:sldId id="438" r:id="rId26"/>
    <p:sldId id="439" r:id="rId27"/>
    <p:sldId id="440" r:id="rId28"/>
    <p:sldId id="441" r:id="rId29"/>
    <p:sldId id="40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ziska Vonaesch" initials="FV" lastIdx="3" clrIdx="0">
    <p:extLst>
      <p:ext uri="{19B8F6BF-5375-455C-9EA6-DF929625EA0E}">
        <p15:presenceInfo xmlns:p15="http://schemas.microsoft.com/office/powerpoint/2012/main" userId="875a962ef511b07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41F"/>
    <a:srgbClr val="8AB833"/>
    <a:srgbClr val="029676"/>
    <a:srgbClr val="549E39"/>
    <a:srgbClr val="4AB5C4"/>
    <a:srgbClr val="C0CF3A"/>
    <a:srgbClr val="FFDB69"/>
    <a:srgbClr val="FFE07D"/>
    <a:srgbClr val="002060"/>
    <a:srgbClr val="BA0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8" autoAdjust="0"/>
    <p:restoredTop sz="54105" autoAdjust="0"/>
  </p:normalViewPr>
  <p:slideViewPr>
    <p:cSldViewPr snapToGrid="0" snapToObjects="1">
      <p:cViewPr varScale="1">
        <p:scale>
          <a:sx n="109" d="100"/>
          <a:sy n="109" d="100"/>
        </p:scale>
        <p:origin x="288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5" d="100"/>
          <a:sy n="125" d="100"/>
        </p:scale>
        <p:origin x="32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D41E22B-35A6-F542-99F2-8F8472644B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E5CCB1-4308-684C-B293-B175788492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464C5-6B1D-ED47-A8E3-F2A5C577B1A0}" type="datetimeFigureOut">
              <a:rPr lang="de-DE" smtClean="0"/>
              <a:t>18.10.19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959813-AE36-E846-B92D-19A76D846D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5A25CF-49AA-C941-894B-7D8CFA0E4A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1D18B-007C-AD4E-827B-A4E3D6C741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08749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E93CB-BFDE-8B4A-9E69-5825862B521E}" type="datetimeFigureOut">
              <a:rPr lang="de-DE" smtClean="0"/>
              <a:t>18.10.19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C5F25-B4F6-BF44-9E30-ABCB75A5DF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44950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CH" baseline="0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664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  <a:p>
            <a:pPr marL="0" indent="0">
              <a:buFontTx/>
              <a:buNone/>
            </a:pPr>
            <a:endParaRPr lang="de-DE" dirty="0"/>
          </a:p>
          <a:p>
            <a:pPr marL="0" indent="0">
              <a:buFontTx/>
              <a:buNone/>
            </a:pPr>
            <a:endParaRPr lang="de-DE" dirty="0"/>
          </a:p>
          <a:p>
            <a:pPr marL="0" indent="0">
              <a:buFontTx/>
              <a:buNone/>
            </a:pPr>
            <a:endParaRPr lang="de-DE" dirty="0"/>
          </a:p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912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2798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885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257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CH" noProof="0" dirty="0"/>
          </a:p>
          <a:p>
            <a:pPr marL="0" indent="0">
              <a:buFontTx/>
              <a:buNone/>
            </a:pPr>
            <a:endParaRPr lang="de-CH" noProof="0" dirty="0"/>
          </a:p>
          <a:p>
            <a:pPr marL="0" indent="0">
              <a:buFontTx/>
              <a:buNone/>
            </a:pPr>
            <a:endParaRPr lang="de-CH" noProof="0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693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053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CH" b="0" noProof="0" dirty="0"/>
          </a:p>
          <a:p>
            <a:pPr marL="0" indent="0">
              <a:buFontTx/>
              <a:buNone/>
            </a:pPr>
            <a:endParaRPr lang="de-CH" b="0" noProof="0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770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766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noProof="0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9672B4-D6E4-AD4C-BDAD-DA34677872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8350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234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265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774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F5B0-3478-4303-9139-B9EB59C8D7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54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F5B0-3478-4303-9139-B9EB59C8D7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54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2347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CH" b="0" noProof="0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654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549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184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325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5559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838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527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4028D7-20A9-F945-A2AA-D47F5DA3F6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66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234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684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361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629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sz="1200" spc="0" dirty="0">
              <a:solidFill>
                <a:schemeClr val="bg1"/>
              </a:solidFill>
            </a:endParaRP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C5F25-B4F6-BF44-9E30-ABCB75A5DFA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3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B908-B220-A14A-93B6-920329686727}" type="datetime1">
              <a:rPr lang="de-CH" smtClean="0"/>
              <a:t>18.10.19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B29A-0B2F-FC40-AEF3-6F33386848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299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CD66-1156-7042-8E3D-087854B3FB8B}" type="datetime1">
              <a:rPr lang="de-CH" smtClean="0"/>
              <a:t>18.10.19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B29A-0B2F-FC40-AEF3-6F33386848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25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56430-B862-6C4C-85B0-9A38D765B3A8}" type="datetime1">
              <a:rPr lang="de-CH" smtClean="0"/>
              <a:t>18.10.19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B29A-0B2F-FC40-AEF3-6F33386848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36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6119-0816-EF47-94EB-4670861FC7FC}" type="datetime1">
              <a:rPr lang="de-CH" smtClean="0"/>
              <a:t>18.10.19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B29A-0B2F-FC40-AEF3-6F33386848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11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4FAE-B6AF-704F-801D-763E423A7176}" type="datetime1">
              <a:rPr lang="de-CH" smtClean="0"/>
              <a:t>18.10.19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B29A-0B2F-FC40-AEF3-6F33386848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1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B799-F552-364F-AB79-D923DFD2BDC7}" type="datetime1">
              <a:rPr lang="de-CH" smtClean="0"/>
              <a:t>18.10.19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B29A-0B2F-FC40-AEF3-6F33386848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0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7EEE-CAB6-FF4B-B2AC-6787C1B2F96B}" type="datetime1">
              <a:rPr lang="de-CH" smtClean="0"/>
              <a:t>18.10.19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B29A-0B2F-FC40-AEF3-6F33386848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36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1BC2-2732-A949-A94A-FF9F82AE183C}" type="datetime1">
              <a:rPr lang="de-CH" smtClean="0"/>
              <a:t>18.10.19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B29A-0B2F-FC40-AEF3-6F33386848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81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BA56-B32A-814A-A3B6-9F1D9349B39E}" type="datetime1">
              <a:rPr lang="de-CH" smtClean="0"/>
              <a:t>18.10.19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B29A-0B2F-FC40-AEF3-6F33386848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64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7E68-6559-3B44-8ACD-CC5A407A7737}" type="datetime1">
              <a:rPr lang="de-CH" smtClean="0"/>
              <a:t>18.10.19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B29A-0B2F-FC40-AEF3-6F33386848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829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6895D-4C5E-554B-863D-4069ACD461C7}" type="datetime1">
              <a:rPr lang="de-CH" smtClean="0"/>
              <a:t>18.10.19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B29A-0B2F-FC40-AEF3-6F33386848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37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12BF7-DAA2-9A4F-886D-2F768BEF925A}" type="datetime1">
              <a:rPr lang="de-CH" smtClean="0"/>
              <a:t>18.10.19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Storytelling Starter Tag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2B29A-0B2F-FC40-AEF3-6F33386848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57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vertising.de/oneproseo/w-fragen-tool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www.answerthepublic.com/" TargetMode="External"/><Relationship Id="rId4" Type="http://schemas.openxmlformats.org/officeDocument/2006/relationships/hyperlink" Target="http://w-fragen-tool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2.tiff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8B9AF3F2-C9D9-F148-AA29-AFDAEC011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784" y="78074"/>
            <a:ext cx="1219200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15A78-5DAC-FD47-842F-EDA9DC9B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26105"/>
            <a:ext cx="5712372" cy="1342754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Storytelling</a:t>
            </a:r>
            <a:br>
              <a:rPr lang="de-DE" sz="3600" dirty="0"/>
            </a:br>
            <a:endParaRPr lang="de-DE" sz="36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B7A012-4D2C-D24F-A6D2-9EF0B794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6573" y="6144611"/>
            <a:ext cx="3069020" cy="36197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sz="1000">
                <a:solidFill>
                  <a:schemeClr val="tx1"/>
                </a:solidFill>
              </a:rPr>
              <a:t>Storytelling Starter Tag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ADCEA7F-A183-354A-8A61-B9D1C7DABE6A}"/>
              </a:ext>
            </a:extLst>
          </p:cNvPr>
          <p:cNvSpPr txBox="1"/>
          <p:nvPr/>
        </p:nvSpPr>
        <p:spPr>
          <a:xfrm>
            <a:off x="6991361" y="1197873"/>
            <a:ext cx="17475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600" b="1" dirty="0">
                <a:latin typeface="Abadi" panose="020F0502020204030204" pitchFamily="34" charset="0"/>
                <a:cs typeface="Abadi" panose="020F0502020204030204" pitchFamily="34" charset="0"/>
              </a:rPr>
              <a:t>SEIN</a:t>
            </a:r>
            <a:endParaRPr lang="en-US" sz="6600" b="1" dirty="0">
              <a:latin typeface="Abadi" panose="020F0502020204030204" pitchFamily="34" charset="0"/>
              <a:cs typeface="Abad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EBB65D9-B064-F549-A9F4-558DB3392E2F}"/>
              </a:ext>
            </a:extLst>
          </p:cNvPr>
          <p:cNvSpPr txBox="1"/>
          <p:nvPr/>
        </p:nvSpPr>
        <p:spPr>
          <a:xfrm>
            <a:off x="6991361" y="2343227"/>
            <a:ext cx="241360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>
                <a:latin typeface="+mj-lt"/>
              </a:rPr>
              <a:t>S </a:t>
            </a:r>
            <a:r>
              <a:rPr lang="de-CH" sz="3200" dirty="0">
                <a:latin typeface="+mj-lt"/>
              </a:rPr>
              <a:t>ICHTBARER </a:t>
            </a:r>
          </a:p>
          <a:p>
            <a:r>
              <a:rPr lang="de-CH" sz="3200" b="1" dirty="0">
                <a:latin typeface="+mj-lt"/>
              </a:rPr>
              <a:t>E </a:t>
            </a:r>
            <a:r>
              <a:rPr lang="de-CH" sz="3200" dirty="0">
                <a:latin typeface="+mj-lt"/>
              </a:rPr>
              <a:t>RFOLG</a:t>
            </a:r>
          </a:p>
          <a:p>
            <a:r>
              <a:rPr lang="de-CH" sz="3200" b="1" spc="300" dirty="0">
                <a:latin typeface="+mj-lt"/>
              </a:rPr>
              <a:t>I </a:t>
            </a:r>
            <a:r>
              <a:rPr lang="de-CH" sz="3200" spc="300" dirty="0">
                <a:latin typeface="+mj-lt"/>
              </a:rPr>
              <a:t>M </a:t>
            </a:r>
          </a:p>
          <a:p>
            <a:r>
              <a:rPr lang="de-CH" sz="3200" b="1" spc="300" dirty="0">
                <a:latin typeface="+mj-lt"/>
              </a:rPr>
              <a:t>N</a:t>
            </a:r>
            <a:r>
              <a:rPr lang="de-CH" sz="3200" spc="300" dirty="0">
                <a:latin typeface="+mj-lt"/>
              </a:rPr>
              <a:t>ETZ</a:t>
            </a:r>
            <a:endParaRPr lang="en-US" sz="3200" spc="300" dirty="0">
              <a:latin typeface="+mj-lt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833EE9E-E93E-7148-A17C-ED089A2382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84" y="78074"/>
            <a:ext cx="1573391" cy="16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36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4D434EB-5F07-BA4B-BF9C-E116CE5A1E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11363A0-DE10-4C5C-827C-9CE8FB38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ABCBE1-C204-0F4F-AFCC-C9DDC6C1E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758284"/>
            <a:ext cx="3657600" cy="31965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3700" dirty="0"/>
            </a:br>
            <a:br>
              <a:rPr lang="en-US" sz="3700" dirty="0"/>
            </a:br>
            <a:br>
              <a:rPr lang="en-US" sz="3700" dirty="0"/>
            </a:br>
            <a:r>
              <a:rPr lang="en-US" sz="3700" dirty="0"/>
              <a:t>Markenstories haben Aussagekraft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A1A9B2-DA9A-487B-8B22-CFE8E073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4063141"/>
            <a:ext cx="2586790" cy="0"/>
          </a:xfrm>
          <a:prstGeom prst="line">
            <a:avLst/>
          </a:prstGeom>
          <a:ln w="22225">
            <a:solidFill>
              <a:srgbClr val="5A38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EADF43-744D-6F4F-99BA-BBC8E4236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6075" y="6313486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Storytelling Starter Tag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43BCC61-567E-E742-A94B-ADA773C7F1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9" y="82254"/>
            <a:ext cx="1063749" cy="11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15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544362-B75E-E64E-AED1-7C0EA0EF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CE6A99-065D-3848-B675-843922F63A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066" y="136525"/>
            <a:ext cx="8918408" cy="500990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72A2B23-FDA4-2849-ABDD-42E56FBED2D8}"/>
              </a:ext>
            </a:extLst>
          </p:cNvPr>
          <p:cNvSpPr txBox="1"/>
          <p:nvPr/>
        </p:nvSpPr>
        <p:spPr>
          <a:xfrm>
            <a:off x="1792705" y="5414211"/>
            <a:ext cx="481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youtu.be</a:t>
            </a:r>
            <a:r>
              <a:rPr lang="de-DE" dirty="0"/>
              <a:t>/p8HIrblMgfM</a:t>
            </a:r>
          </a:p>
        </p:txBody>
      </p:sp>
    </p:spTree>
    <p:extLst>
      <p:ext uri="{BB962C8B-B14F-4D97-AF65-F5344CB8AC3E}">
        <p14:creationId xmlns:p14="http://schemas.microsoft.com/office/powerpoint/2010/main" val="1976202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7EDE3A-21EA-614A-BBE4-7A9174604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de-DE" dirty="0"/>
              <a:t>Floskeln Worthülsen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2792807-4405-124F-BD47-C0A1B3ADA1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39145" y="1864421"/>
            <a:ext cx="2366878" cy="3192487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r>
              <a:rPr lang="de-CH" sz="2400" spc="-150" dirty="0">
                <a:latin typeface="+mj-lt"/>
                <a:ea typeface="+mj-ea"/>
                <a:cs typeface="+mj-cs"/>
              </a:rPr>
              <a:t>Qualität	</a:t>
            </a:r>
          </a:p>
          <a:p>
            <a:r>
              <a:rPr lang="de-CH" sz="2400" spc="-150" dirty="0">
                <a:latin typeface="+mj-lt"/>
                <a:ea typeface="+mj-ea"/>
                <a:cs typeface="+mj-cs"/>
              </a:rPr>
              <a:t>Innovativ</a:t>
            </a:r>
          </a:p>
          <a:p>
            <a:r>
              <a:rPr lang="de-CH" sz="2400" spc="-150" dirty="0">
                <a:latin typeface="+mj-lt"/>
                <a:ea typeface="+mj-ea"/>
                <a:cs typeface="+mj-cs"/>
              </a:rPr>
              <a:t>Kundenorientiert</a:t>
            </a:r>
          </a:p>
          <a:p>
            <a:r>
              <a:rPr lang="de-CH" sz="2400" spc="-150" dirty="0">
                <a:latin typeface="+mj-lt"/>
                <a:ea typeface="+mj-ea"/>
                <a:cs typeface="+mj-cs"/>
              </a:rPr>
              <a:t>Präzision</a:t>
            </a:r>
          </a:p>
          <a:p>
            <a:r>
              <a:rPr lang="de-CH" sz="2400" spc="-150" dirty="0">
                <a:latin typeface="+mj-lt"/>
                <a:ea typeface="+mj-ea"/>
                <a:cs typeface="+mj-cs"/>
              </a:rPr>
              <a:t>Serviceorientiert</a:t>
            </a:r>
          </a:p>
          <a:p>
            <a:r>
              <a:rPr lang="de-CH" sz="2400" spc="-150" dirty="0">
                <a:latin typeface="+mj-lt"/>
                <a:ea typeface="+mj-ea"/>
                <a:cs typeface="+mj-cs"/>
              </a:rPr>
              <a:t>Flexibel</a:t>
            </a:r>
          </a:p>
          <a:p>
            <a:r>
              <a:rPr lang="de-CH" sz="2400" spc="-150" dirty="0">
                <a:latin typeface="+mj-lt"/>
                <a:ea typeface="+mj-ea"/>
                <a:cs typeface="+mj-cs"/>
              </a:rPr>
              <a:t>Erfolgsorientiert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CC30A6-A7E0-6247-B41E-831538BB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76031" y="6033479"/>
            <a:ext cx="525998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050">
                <a:solidFill>
                  <a:schemeClr val="tx1">
                    <a:alpha val="80000"/>
                  </a:schemeClr>
                </a:solidFill>
              </a:rPr>
              <a:t>Storytelling Starter Tag</a:t>
            </a:r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A26CDDC1-050B-C946-BEA0-1E17B32E65DF}"/>
              </a:ext>
            </a:extLst>
          </p:cNvPr>
          <p:cNvSpPr txBox="1">
            <a:spLocks/>
          </p:cNvSpPr>
          <p:nvPr/>
        </p:nvSpPr>
        <p:spPr>
          <a:xfrm>
            <a:off x="8883014" y="1832756"/>
            <a:ext cx="2366878" cy="3192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spc="-150" dirty="0">
                <a:latin typeface="+mj-lt"/>
                <a:ea typeface="+mj-ea"/>
                <a:cs typeface="+mj-cs"/>
              </a:rPr>
              <a:t>Zuverlässig	</a:t>
            </a:r>
          </a:p>
          <a:p>
            <a:r>
              <a:rPr lang="de-CH" sz="2400" spc="-150" dirty="0">
                <a:latin typeface="+mj-lt"/>
                <a:ea typeface="+mj-ea"/>
                <a:cs typeface="+mj-cs"/>
              </a:rPr>
              <a:t>Passion</a:t>
            </a:r>
          </a:p>
          <a:p>
            <a:r>
              <a:rPr lang="de-CH" sz="2400" spc="-150" dirty="0">
                <a:latin typeface="+mj-lt"/>
                <a:ea typeface="+mj-ea"/>
                <a:cs typeface="+mj-cs"/>
              </a:rPr>
              <a:t>Schnell</a:t>
            </a:r>
          </a:p>
          <a:p>
            <a:r>
              <a:rPr lang="de-CH" sz="2400" spc="-150" dirty="0">
                <a:latin typeface="+mj-lt"/>
                <a:ea typeface="+mj-ea"/>
                <a:cs typeface="+mj-cs"/>
              </a:rPr>
              <a:t>Günstig</a:t>
            </a:r>
          </a:p>
          <a:p>
            <a:r>
              <a:rPr lang="de-CH" sz="2400" spc="-150" dirty="0">
                <a:latin typeface="+mj-lt"/>
                <a:ea typeface="+mj-ea"/>
                <a:cs typeface="+mj-cs"/>
              </a:rPr>
              <a:t>Gesund</a:t>
            </a:r>
          </a:p>
          <a:p>
            <a:r>
              <a:rPr lang="de-CH" sz="2400" spc="-150" dirty="0">
                <a:latin typeface="+mj-lt"/>
                <a:ea typeface="+mj-ea"/>
                <a:cs typeface="+mj-cs"/>
              </a:rPr>
              <a:t>Experte</a:t>
            </a:r>
          </a:p>
          <a:p>
            <a:r>
              <a:rPr lang="de-CH" sz="2400" spc="-150" dirty="0">
                <a:latin typeface="+mj-lt"/>
                <a:ea typeface="+mj-ea"/>
                <a:cs typeface="+mj-cs"/>
              </a:rPr>
              <a:t>Praxisorientiert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6722D76-1FB5-AB42-BDA4-81E430025C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9" y="82254"/>
            <a:ext cx="1063749" cy="112080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AFD5544-29D5-0A47-B533-ECE5E18D2B91}"/>
              </a:ext>
            </a:extLst>
          </p:cNvPr>
          <p:cNvSpPr txBox="1"/>
          <p:nvPr/>
        </p:nvSpPr>
        <p:spPr>
          <a:xfrm>
            <a:off x="834822" y="5246267"/>
            <a:ext cx="8334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C00000"/>
                </a:solidFill>
              </a:rPr>
              <a:t>Learning: «Innovativ» ist kein Verkaufsargument!</a:t>
            </a:r>
          </a:p>
        </p:txBody>
      </p:sp>
    </p:spTree>
    <p:extLst>
      <p:ext uri="{BB962C8B-B14F-4D97-AF65-F5344CB8AC3E}">
        <p14:creationId xmlns:p14="http://schemas.microsoft.com/office/powerpoint/2010/main" val="335920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72B56-5290-6E4B-8F61-C4E8D639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971312"/>
            <a:ext cx="3651467" cy="1676603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Was heisst «zuverlässig»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8E51BE-D743-C247-9F44-36027228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29" y="6356350"/>
            <a:ext cx="365146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Storytelling Starter Tag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12B489E-3740-8D42-849C-A7499285F7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9" y="82254"/>
            <a:ext cx="1063749" cy="112080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39BF55D-C244-7E4C-81B1-56A42566D817}"/>
              </a:ext>
            </a:extLst>
          </p:cNvPr>
          <p:cNvSpPr txBox="1"/>
          <p:nvPr/>
        </p:nvSpPr>
        <p:spPr>
          <a:xfrm>
            <a:off x="1660358" y="5486400"/>
            <a:ext cx="557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youtu.be</a:t>
            </a:r>
            <a:r>
              <a:rPr lang="de-DE" dirty="0"/>
              <a:t>/LCQaxqmj37k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B4851D-83F1-254A-9777-BC3629E787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340" y="500982"/>
            <a:ext cx="79121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2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F27BF76-529A-EF4F-9152-704660A43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11363A0-DE10-4C5C-827C-9CE8FB38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E665E8-92A6-0A4A-AFC8-7F28F19C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758284"/>
            <a:ext cx="3657600" cy="29475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700" dirty="0"/>
            </a:br>
            <a:br>
              <a:rPr lang="en-US" sz="3700" dirty="0"/>
            </a:br>
            <a:br>
              <a:rPr lang="en-US" sz="3700" dirty="0"/>
            </a:br>
            <a:br>
              <a:rPr lang="en-US" sz="3700" dirty="0"/>
            </a:br>
            <a:r>
              <a:rPr lang="en-US" sz="4000" dirty="0"/>
              <a:t>Stories haben emotionale Kraft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A1A9B2-DA9A-487B-8B22-CFE8E073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4063141"/>
            <a:ext cx="2586790" cy="0"/>
          </a:xfrm>
          <a:prstGeom prst="line">
            <a:avLst/>
          </a:prstGeom>
          <a:ln w="22225">
            <a:solidFill>
              <a:srgbClr val="4C35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FD6258-F85E-C344-8634-96D7CC859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6075" y="6313486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Storytelling Starter Tag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35294A-2424-2841-AA11-6C79202E47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9" y="82254"/>
            <a:ext cx="1063749" cy="112080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75D70A5-C6A1-134C-B493-0882E8482688}"/>
              </a:ext>
            </a:extLst>
          </p:cNvPr>
          <p:cNvSpPr/>
          <p:nvPr/>
        </p:nvSpPr>
        <p:spPr>
          <a:xfrm>
            <a:off x="1283837" y="462792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Learning: Geschichten </a:t>
            </a:r>
          </a:p>
          <a:p>
            <a:r>
              <a:rPr lang="de-DE" dirty="0"/>
              <a:t>vervielfachen den Wert </a:t>
            </a:r>
          </a:p>
          <a:p>
            <a:r>
              <a:rPr lang="de-DE" dirty="0"/>
              <a:t>Ihrer Produkte und Dienst-</a:t>
            </a:r>
          </a:p>
          <a:p>
            <a:r>
              <a:rPr lang="de-DE" dirty="0"/>
              <a:t>Leistungen.</a:t>
            </a:r>
          </a:p>
        </p:txBody>
      </p:sp>
    </p:spTree>
    <p:extLst>
      <p:ext uri="{BB962C8B-B14F-4D97-AF65-F5344CB8AC3E}">
        <p14:creationId xmlns:p14="http://schemas.microsoft.com/office/powerpoint/2010/main" val="3734855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20EFFD82-45CB-A048-BD24-85F32AAEB3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111363A0-DE10-4C5C-827C-9CE8FB38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D2E887-E6A5-BA4B-A636-C7EDBD1AA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3" y="1816057"/>
            <a:ext cx="4096571" cy="2866779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dirty="0"/>
              <a:t>Markenstories haben Innovationskraft </a:t>
            </a:r>
            <a:r>
              <a:rPr lang="en-US" sz="3000" dirty="0"/>
              <a:t>	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A1A9B2-DA9A-487B-8B22-CFE8E073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4063141"/>
            <a:ext cx="2586790" cy="0"/>
          </a:xfrm>
          <a:prstGeom prst="line">
            <a:avLst/>
          </a:prstGeom>
          <a:ln w="22225">
            <a:solidFill>
              <a:srgbClr val="A37A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4C30CC-5510-C548-A299-4FEDEE84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6075" y="6313486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Storytelling Starter Tag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B2486CF-6937-3847-B3CA-96AF7D6F02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9" y="82254"/>
            <a:ext cx="1063749" cy="112080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D543913-A604-3E4E-A96A-745C64FFAA80}"/>
              </a:ext>
            </a:extLst>
          </p:cNvPr>
          <p:cNvSpPr txBox="1"/>
          <p:nvPr/>
        </p:nvSpPr>
        <p:spPr>
          <a:xfrm>
            <a:off x="5700938" y="3780738"/>
            <a:ext cx="54593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Learning: Geschichten schaffen </a:t>
            </a:r>
          </a:p>
          <a:p>
            <a:r>
              <a:rPr lang="de-DE" sz="3200" dirty="0">
                <a:solidFill>
                  <a:schemeClr val="bg1"/>
                </a:solidFill>
              </a:rPr>
              <a:t>neue Geschäftsmodelle</a:t>
            </a:r>
          </a:p>
        </p:txBody>
      </p:sp>
    </p:spTree>
    <p:extLst>
      <p:ext uri="{BB962C8B-B14F-4D97-AF65-F5344CB8AC3E}">
        <p14:creationId xmlns:p14="http://schemas.microsoft.com/office/powerpoint/2010/main" val="68232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84A3749-E63B-2847-BC26-43184CE98B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11363A0-DE10-4C5C-827C-9CE8FB38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FEE302-2C84-8D44-9823-4796C2DF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758284"/>
            <a:ext cx="3657600" cy="31965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Geschichten machen sichtbar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5A1A9B2-DA9A-487B-8B22-CFE8E073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4063141"/>
            <a:ext cx="2586790" cy="0"/>
          </a:xfrm>
          <a:prstGeom prst="line">
            <a:avLst/>
          </a:prstGeom>
          <a:ln w="22225">
            <a:solidFill>
              <a:srgbClr val="384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1258A9-D17A-714F-B06D-F72CA8705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6075" y="6313486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Storytelling Starter Tag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003E275-33F2-3D4E-AD1A-11A25F1388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9" y="82254"/>
            <a:ext cx="1063749" cy="112080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0CC2B7C-7C56-9A47-9A3A-6F34329739E7}"/>
              </a:ext>
            </a:extLst>
          </p:cNvPr>
          <p:cNvSpPr txBox="1"/>
          <p:nvPr/>
        </p:nvSpPr>
        <p:spPr>
          <a:xfrm>
            <a:off x="1191126" y="4302065"/>
            <a:ext cx="7330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C00000"/>
                </a:solidFill>
              </a:rPr>
              <a:t>Learning: Kunden suchen nach Problemen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B91300F-0376-544E-960B-825DA2608472}"/>
              </a:ext>
            </a:extLst>
          </p:cNvPr>
          <p:cNvSpPr txBox="1"/>
          <p:nvPr/>
        </p:nvSpPr>
        <p:spPr>
          <a:xfrm>
            <a:off x="1219148" y="4891562"/>
            <a:ext cx="6496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C00000"/>
                </a:solidFill>
              </a:rPr>
              <a:t>Learning: Probleme machen Sie reich</a:t>
            </a:r>
          </a:p>
        </p:txBody>
      </p:sp>
    </p:spTree>
    <p:extLst>
      <p:ext uri="{BB962C8B-B14F-4D97-AF65-F5344CB8AC3E}">
        <p14:creationId xmlns:p14="http://schemas.microsoft.com/office/powerpoint/2010/main" val="33973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880DF9F-67AD-8E4F-AE82-1212D216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de-DE" sz="4000">
                <a:solidFill>
                  <a:srgbClr val="FFFFFF"/>
                </a:solidFill>
              </a:rPr>
              <a:t>W-Fragen Tools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039EA6D-7FB9-E64A-AA06-519E7063F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804672"/>
            <a:ext cx="6281928" cy="5248656"/>
          </a:xfrm>
        </p:spPr>
        <p:txBody>
          <a:bodyPr anchor="ctr">
            <a:normAutofit/>
          </a:bodyPr>
          <a:lstStyle/>
          <a:p>
            <a:r>
              <a:rPr lang="de-CH" sz="2000">
                <a:hlinkClick r:id="rId3"/>
              </a:rPr>
              <a:t>https://www.advertising.de/oneproseo/w-fragen-tool/</a:t>
            </a:r>
            <a:r>
              <a:rPr lang="de-CH" sz="2000"/>
              <a:t> </a:t>
            </a:r>
            <a:br>
              <a:rPr lang="de-CH" sz="2000"/>
            </a:br>
            <a:endParaRPr lang="de-CH" sz="2000"/>
          </a:p>
          <a:p>
            <a:r>
              <a:rPr lang="de-CH" sz="2000">
                <a:hlinkClick r:id="rId4"/>
              </a:rPr>
              <a:t>http://w-fragen-tool.com/</a:t>
            </a:r>
            <a:br>
              <a:rPr lang="de-CH" sz="2000"/>
            </a:br>
            <a:endParaRPr lang="de-CH" sz="2000"/>
          </a:p>
          <a:p>
            <a:r>
              <a:rPr lang="de-CH" sz="2000">
                <a:hlinkClick r:id="rId5"/>
              </a:rPr>
              <a:t>https://www.answerthepublic.com</a:t>
            </a:r>
            <a:endParaRPr lang="de-CH" sz="2000"/>
          </a:p>
          <a:p>
            <a:endParaRPr lang="de-DE" sz="200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5D0F3C-BC21-464C-A07E-7B660430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de-DE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Storytelling Starter Tag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D70A99BB-9697-E44B-AE5D-5A77158C2D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89"/>
            <a:ext cx="1063749" cy="11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07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672" y="3845745"/>
            <a:ext cx="1687509" cy="168750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88" y="1897626"/>
            <a:ext cx="1848461" cy="184846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63895" y="305378"/>
            <a:ext cx="2024288" cy="2024288"/>
          </a:xfrm>
          <a:prstGeom prst="rect">
            <a:avLst/>
          </a:prstGeom>
        </p:spPr>
      </p:pic>
      <p:sp>
        <p:nvSpPr>
          <p:cNvPr id="15" name="Freihandform 14"/>
          <p:cNvSpPr/>
          <p:nvPr/>
        </p:nvSpPr>
        <p:spPr>
          <a:xfrm>
            <a:off x="1986116" y="749675"/>
            <a:ext cx="8111613" cy="4783579"/>
          </a:xfrm>
          <a:custGeom>
            <a:avLst/>
            <a:gdLst>
              <a:gd name="connsiteX0" fmla="*/ 0 w 6921910"/>
              <a:gd name="connsiteY0" fmla="*/ 2750609 h 4783579"/>
              <a:gd name="connsiteX1" fmla="*/ 1229033 w 6921910"/>
              <a:gd name="connsiteY1" fmla="*/ 2809602 h 4783579"/>
              <a:gd name="connsiteX2" fmla="*/ 2340078 w 6921910"/>
              <a:gd name="connsiteY2" fmla="*/ 4313938 h 4783579"/>
              <a:gd name="connsiteX3" fmla="*/ 3775587 w 6921910"/>
              <a:gd name="connsiteY3" fmla="*/ 4490919 h 4783579"/>
              <a:gd name="connsiteX4" fmla="*/ 5624052 w 6921910"/>
              <a:gd name="connsiteY4" fmla="*/ 587512 h 4783579"/>
              <a:gd name="connsiteX5" fmla="*/ 6921910 w 6921910"/>
              <a:gd name="connsiteY5" fmla="*/ 86067 h 478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1910" h="4783579">
                <a:moveTo>
                  <a:pt x="0" y="2750609"/>
                </a:moveTo>
                <a:cubicBezTo>
                  <a:pt x="419510" y="2649828"/>
                  <a:pt x="839020" y="2549047"/>
                  <a:pt x="1229033" y="2809602"/>
                </a:cubicBezTo>
                <a:cubicBezTo>
                  <a:pt x="1619046" y="3070157"/>
                  <a:pt x="1915652" y="4033719"/>
                  <a:pt x="2340078" y="4313938"/>
                </a:cubicBezTo>
                <a:cubicBezTo>
                  <a:pt x="2764504" y="4594158"/>
                  <a:pt x="3228258" y="5111990"/>
                  <a:pt x="3775587" y="4490919"/>
                </a:cubicBezTo>
                <a:cubicBezTo>
                  <a:pt x="4322916" y="3869848"/>
                  <a:pt x="5099665" y="1321654"/>
                  <a:pt x="5624052" y="587512"/>
                </a:cubicBezTo>
                <a:cubicBezTo>
                  <a:pt x="6148439" y="-146630"/>
                  <a:pt x="6535174" y="-30282"/>
                  <a:pt x="6921910" y="86067"/>
                </a:cubicBezTo>
              </a:path>
            </a:pathLst>
          </a:custGeom>
          <a:noFill/>
          <a:ln w="76200">
            <a:solidFill>
              <a:srgbClr val="E52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234" y="4444765"/>
            <a:ext cx="907372" cy="208112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794" y="3738715"/>
            <a:ext cx="1813621" cy="1303540"/>
          </a:xfrm>
          <a:prstGeom prst="rect">
            <a:avLst/>
          </a:prstGeom>
        </p:spPr>
      </p:pic>
      <p:sp>
        <p:nvSpPr>
          <p:cNvPr id="19" name="Chevron 18"/>
          <p:cNvSpPr/>
          <p:nvPr/>
        </p:nvSpPr>
        <p:spPr>
          <a:xfrm>
            <a:off x="2438400" y="3141464"/>
            <a:ext cx="245806" cy="432616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 rot="1841116">
            <a:off x="3176713" y="3306099"/>
            <a:ext cx="245806" cy="432616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5615428" y="5316946"/>
            <a:ext cx="245806" cy="432616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 rot="17056617">
            <a:off x="7338827" y="3227066"/>
            <a:ext cx="245806" cy="432616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 rot="19946009">
            <a:off x="8991601" y="623622"/>
            <a:ext cx="245806" cy="432616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67868113-393A-644F-AED1-1F3A949563FE}"/>
              </a:ext>
            </a:extLst>
          </p:cNvPr>
          <p:cNvSpPr txBox="1">
            <a:spLocks/>
          </p:cNvSpPr>
          <p:nvPr/>
        </p:nvSpPr>
        <p:spPr>
          <a:xfrm>
            <a:off x="481014" y="3752850"/>
            <a:ext cx="1505102" cy="95680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dirty="0"/>
              <a:t>Der Held </a:t>
            </a:r>
            <a:r>
              <a:rPr lang="de-DE" sz="2000" dirty="0"/>
              <a:t>Zielgruppe</a:t>
            </a:r>
            <a:br>
              <a:rPr lang="de-DE" sz="2000" dirty="0"/>
            </a:br>
            <a:r>
              <a:rPr lang="de-DE" sz="2000" dirty="0"/>
              <a:t>Persona</a:t>
            </a:r>
            <a:endParaRPr lang="de-DE" sz="3600" dirty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67868113-393A-644F-AED1-1F3A949563FE}"/>
              </a:ext>
            </a:extLst>
          </p:cNvPr>
          <p:cNvSpPr txBox="1">
            <a:spLocks/>
          </p:cNvSpPr>
          <p:nvPr/>
        </p:nvSpPr>
        <p:spPr>
          <a:xfrm>
            <a:off x="1725052" y="4681517"/>
            <a:ext cx="1799303" cy="170347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dirty="0"/>
              <a:t>Das Problem</a:t>
            </a:r>
          </a:p>
          <a:p>
            <a:r>
              <a:rPr lang="de-DE" sz="2000" dirty="0"/>
              <a:t>Äußeres, inneres und moralisches Problem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67868113-393A-644F-AED1-1F3A949563FE}"/>
              </a:ext>
            </a:extLst>
          </p:cNvPr>
          <p:cNvSpPr txBox="1">
            <a:spLocks/>
          </p:cNvSpPr>
          <p:nvPr/>
        </p:nvSpPr>
        <p:spPr>
          <a:xfrm>
            <a:off x="6874929" y="5608724"/>
            <a:ext cx="1366547" cy="69191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dirty="0"/>
              <a:t>Der Helfer</a:t>
            </a:r>
          </a:p>
          <a:p>
            <a:r>
              <a:rPr lang="de-DE" sz="2000" dirty="0"/>
              <a:t>Ihre Firma</a:t>
            </a:r>
            <a:endParaRPr lang="de-DE" sz="3600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67868113-393A-644F-AED1-1F3A949563FE}"/>
              </a:ext>
            </a:extLst>
          </p:cNvPr>
          <p:cNvSpPr txBox="1">
            <a:spLocks/>
          </p:cNvSpPr>
          <p:nvPr/>
        </p:nvSpPr>
        <p:spPr>
          <a:xfrm>
            <a:off x="9262339" y="3559292"/>
            <a:ext cx="2162745" cy="14829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dirty="0"/>
              <a:t>Der Plan:</a:t>
            </a:r>
          </a:p>
          <a:p>
            <a:r>
              <a:rPr lang="de-DE" sz="2000" dirty="0"/>
              <a:t>Produkte, Dienstleistungen, Risikomanagement</a:t>
            </a:r>
            <a:endParaRPr lang="de-DE" sz="3600" dirty="0"/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67868113-393A-644F-AED1-1F3A949563FE}"/>
              </a:ext>
            </a:extLst>
          </p:cNvPr>
          <p:cNvSpPr txBox="1">
            <a:spLocks/>
          </p:cNvSpPr>
          <p:nvPr/>
        </p:nvSpPr>
        <p:spPr>
          <a:xfrm>
            <a:off x="8331193" y="1594882"/>
            <a:ext cx="2336807" cy="15465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dirty="0"/>
              <a:t>Die Transformation:</a:t>
            </a:r>
          </a:p>
          <a:p>
            <a:r>
              <a:rPr lang="de-DE" sz="2000" dirty="0"/>
              <a:t>Call </a:t>
            </a:r>
            <a:r>
              <a:rPr lang="de-DE" sz="2000" dirty="0" err="1"/>
              <a:t>to</a:t>
            </a:r>
            <a:r>
              <a:rPr lang="de-DE" sz="2000" dirty="0"/>
              <a:t> Action, Vision und Warnung, falls </a:t>
            </a:r>
            <a:r>
              <a:rPr lang="de-DE" sz="2000" b="1" dirty="0"/>
              <a:t>nicht</a:t>
            </a:r>
            <a:r>
              <a:rPr lang="de-DE" sz="2000" dirty="0"/>
              <a:t> gehandelt wird</a:t>
            </a:r>
            <a:endParaRPr lang="de-DE" sz="3600" dirty="0"/>
          </a:p>
        </p:txBody>
      </p:sp>
      <p:sp>
        <p:nvSpPr>
          <p:cNvPr id="29" name="Titel 28"/>
          <p:cNvSpPr>
            <a:spLocks noGrp="1"/>
          </p:cNvSpPr>
          <p:nvPr>
            <p:ph type="title"/>
          </p:nvPr>
        </p:nvSpPr>
        <p:spPr>
          <a:xfrm>
            <a:off x="481014" y="226531"/>
            <a:ext cx="10515600" cy="1325563"/>
          </a:xfrm>
        </p:spPr>
        <p:txBody>
          <a:bodyPr/>
          <a:lstStyle/>
          <a:p>
            <a:r>
              <a:rPr lang="de-CH" b="1" dirty="0">
                <a:solidFill>
                  <a:srgbClr val="E5241F"/>
                </a:solidFill>
              </a:rPr>
              <a:t>Heldenreise</a:t>
            </a:r>
            <a:endParaRPr lang="en-US" b="1" dirty="0">
              <a:solidFill>
                <a:srgbClr val="E5241F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580103" y="1317522"/>
            <a:ext cx="468000" cy="4680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1</a:t>
            </a:r>
            <a:endParaRPr lang="en-US" dirty="0"/>
          </a:p>
        </p:txBody>
      </p:sp>
      <p:sp>
        <p:nvSpPr>
          <p:cNvPr id="31" name="Ellipse 30"/>
          <p:cNvSpPr/>
          <p:nvPr/>
        </p:nvSpPr>
        <p:spPr>
          <a:xfrm>
            <a:off x="2186401" y="4175852"/>
            <a:ext cx="468000" cy="4680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2</a:t>
            </a:r>
            <a:endParaRPr lang="en-US" dirty="0"/>
          </a:p>
        </p:txBody>
      </p:sp>
      <p:sp>
        <p:nvSpPr>
          <p:cNvPr id="32" name="Ellipse 31"/>
          <p:cNvSpPr/>
          <p:nvPr/>
        </p:nvSpPr>
        <p:spPr>
          <a:xfrm>
            <a:off x="6943807" y="5102989"/>
            <a:ext cx="468000" cy="4680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3</a:t>
            </a:r>
            <a:endParaRPr lang="en-US" dirty="0"/>
          </a:p>
        </p:txBody>
      </p:sp>
      <p:sp>
        <p:nvSpPr>
          <p:cNvPr id="33" name="Ellipse 32"/>
          <p:cNvSpPr/>
          <p:nvPr/>
        </p:nvSpPr>
        <p:spPr>
          <a:xfrm>
            <a:off x="8708813" y="3366672"/>
            <a:ext cx="468000" cy="4680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4</a:t>
            </a:r>
            <a:endParaRPr lang="en-US" dirty="0"/>
          </a:p>
        </p:txBody>
      </p:sp>
      <p:sp>
        <p:nvSpPr>
          <p:cNvPr id="34" name="Ellipse 33"/>
          <p:cNvSpPr/>
          <p:nvPr/>
        </p:nvSpPr>
        <p:spPr>
          <a:xfrm>
            <a:off x="8789819" y="1246700"/>
            <a:ext cx="468000" cy="4680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5</a:t>
            </a:r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81792D5-5048-4A49-8B4E-76973243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A3EA009-C07F-5C40-9B41-313B10D0B004}"/>
              </a:ext>
            </a:extLst>
          </p:cNvPr>
          <p:cNvSpPr txBox="1"/>
          <p:nvPr/>
        </p:nvSpPr>
        <p:spPr>
          <a:xfrm>
            <a:off x="3106825" y="1271689"/>
            <a:ext cx="4245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accent6">
                    <a:lumMod val="50000"/>
                  </a:schemeClr>
                </a:solidFill>
              </a:rPr>
              <a:t>Learning: Je grösser die </a:t>
            </a:r>
          </a:p>
          <a:p>
            <a:r>
              <a:rPr lang="de-DE" sz="3200" dirty="0">
                <a:solidFill>
                  <a:schemeClr val="accent6">
                    <a:lumMod val="50000"/>
                  </a:schemeClr>
                </a:solidFill>
              </a:rPr>
              <a:t>Transformation,</a:t>
            </a:r>
          </a:p>
          <a:p>
            <a:r>
              <a:rPr lang="de-DE" sz="3200" dirty="0">
                <a:solidFill>
                  <a:schemeClr val="accent6">
                    <a:lumMod val="50000"/>
                  </a:schemeClr>
                </a:solidFill>
              </a:rPr>
              <a:t>desto teurer Ihr Produkt</a:t>
            </a:r>
          </a:p>
        </p:txBody>
      </p:sp>
    </p:spTree>
    <p:extLst>
      <p:ext uri="{BB962C8B-B14F-4D97-AF65-F5344CB8AC3E}">
        <p14:creationId xmlns:p14="http://schemas.microsoft.com/office/powerpoint/2010/main" val="3669059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2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Group 14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6C7C54C-4E05-3247-92E8-6DFDD6DDE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de-DE" sz="4000" dirty="0" err="1">
                <a:solidFill>
                  <a:srgbClr val="FFFFFF"/>
                </a:solidFill>
              </a:rPr>
              <a:t>Storyformel</a:t>
            </a:r>
            <a:endParaRPr lang="de-DE" sz="4000" dirty="0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E32312-974B-D94A-8052-02BB63A4D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804672"/>
            <a:ext cx="6281928" cy="52486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000" dirty="0"/>
              <a:t>Es war einmal ……. – Jeden Tag ……. . Aber eines Tages ……. .</a:t>
            </a:r>
          </a:p>
          <a:p>
            <a:pPr marL="0" indent="0">
              <a:buNone/>
            </a:pPr>
            <a:r>
              <a:rPr lang="de-DE" sz="2000" dirty="0"/>
              <a:t>Und so ……. . Und dann ……. . Bis Schlussendlich ……. .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Und seit diesem Tag ……. 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786DC2-84F3-784F-ADA2-B2F92AE3C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de-DE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Storytelling Starter Tag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D22671-5777-DA42-BB95-A4C50853ECCC}"/>
              </a:ext>
            </a:extLst>
          </p:cNvPr>
          <p:cNvSpPr txBox="1"/>
          <p:nvPr/>
        </p:nvSpPr>
        <p:spPr>
          <a:xfrm>
            <a:off x="841829" y="6415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71515BA-2A63-D748-BC12-96D783552807}"/>
              </a:ext>
            </a:extLst>
          </p:cNvPr>
          <p:cNvSpPr txBox="1"/>
          <p:nvPr/>
        </p:nvSpPr>
        <p:spPr>
          <a:xfrm>
            <a:off x="486383" y="4085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307A991-06A0-C044-BB39-61E3D60AA6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89"/>
            <a:ext cx="1063749" cy="11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53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EE7F4E-CF06-9649-9AE6-3396C174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br>
              <a:rPr lang="de-DE" sz="3400" dirty="0"/>
            </a:br>
            <a:br>
              <a:rPr lang="de-DE" sz="3400" dirty="0"/>
            </a:br>
            <a:r>
              <a:rPr lang="de-DE" sz="3400" dirty="0"/>
              <a:t>Franziska Vonaesch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CAAEAD6-9684-4612-B545-7BFA42590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Bestseller Autorin</a:t>
            </a:r>
          </a:p>
          <a:p>
            <a:r>
              <a:rPr lang="en-US" sz="1800" dirty="0"/>
              <a:t>Kommunikationsfachfrau </a:t>
            </a:r>
          </a:p>
          <a:p>
            <a:r>
              <a:rPr lang="en-US" sz="1800" dirty="0"/>
              <a:t>Verlagsleiterin</a:t>
            </a:r>
          </a:p>
          <a:p>
            <a:r>
              <a:rPr lang="en-US" sz="1800" dirty="0"/>
              <a:t>Unternehmerin</a:t>
            </a:r>
          </a:p>
          <a:p>
            <a:r>
              <a:rPr lang="en-US" sz="1800" dirty="0"/>
              <a:t>Dozentin FHNW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5BB18D-C608-F546-97D3-BFF8725A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29" y="6356350"/>
            <a:ext cx="365146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Storytelling Starter Tag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6AF10AF-FC2E-9140-BC9B-15955F0358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E854C7E-EB47-7F4A-9D12-E7FD9433AF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54" y="100946"/>
            <a:ext cx="1063749" cy="11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09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7F92A4-E801-2C49-A9A5-55FB8C368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Storytelling = Strategie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0147AA-A52D-CA46-85A5-F89F56B2F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278" y="2702242"/>
            <a:ext cx="512702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F420FB-F16B-804E-970A-85D95E4B7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29" y="6356350"/>
            <a:ext cx="512703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Storytelling Starter Tag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CE5AE6F3-FFF0-2945-80E6-D928FC48F419}"/>
              </a:ext>
            </a:extLst>
          </p:cNvPr>
          <p:cNvGrpSpPr/>
          <p:nvPr/>
        </p:nvGrpSpPr>
        <p:grpSpPr>
          <a:xfrm>
            <a:off x="9491866" y="2285408"/>
            <a:ext cx="2254621" cy="3074585"/>
            <a:chOff x="1996751" y="1859859"/>
            <a:chExt cx="3284376" cy="3681523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1E4A5BA2-FF9F-F547-8CB8-E2EBC67CC9F2}"/>
                </a:ext>
              </a:extLst>
            </p:cNvPr>
            <p:cNvSpPr/>
            <p:nvPr/>
          </p:nvSpPr>
          <p:spPr>
            <a:xfrm>
              <a:off x="1996751" y="2593909"/>
              <a:ext cx="3284376" cy="2947473"/>
            </a:xfrm>
            <a:prstGeom prst="rect">
              <a:avLst/>
            </a:prstGeom>
            <a:solidFill>
              <a:srgbClr val="E5241F"/>
            </a:solidFill>
            <a:ln>
              <a:solidFill>
                <a:srgbClr val="E5241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bliqueTop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de-CH" sz="2800" dirty="0"/>
            </a:p>
            <a:p>
              <a:pPr algn="ctr"/>
              <a:r>
                <a:rPr lang="de-CH" sz="2800" dirty="0"/>
                <a:t>Form</a:t>
              </a:r>
              <a:endParaRPr lang="en-US" sz="2800" dirty="0"/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C1D89215-22D8-C649-972C-A7FD577A9E1A}"/>
                </a:ext>
              </a:extLst>
            </p:cNvPr>
            <p:cNvSpPr/>
            <p:nvPr/>
          </p:nvSpPr>
          <p:spPr>
            <a:xfrm>
              <a:off x="2195335" y="4103913"/>
              <a:ext cx="2873828" cy="94705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800" dirty="0"/>
                <a:t>Inhalt</a:t>
              </a:r>
              <a:endParaRPr lang="en-US" sz="2800" dirty="0"/>
            </a:p>
          </p:txBody>
        </p:sp>
        <p:sp>
          <p:nvSpPr>
            <p:cNvPr id="37" name="Träne 36">
              <a:extLst>
                <a:ext uri="{FF2B5EF4-FFF2-40B4-BE49-F238E27FC236}">
                  <a16:creationId xmlns:a16="http://schemas.microsoft.com/office/drawing/2014/main" id="{1C130CC8-7E83-F543-BA35-6BEDB9E38313}"/>
                </a:ext>
              </a:extLst>
            </p:cNvPr>
            <p:cNvSpPr/>
            <p:nvPr/>
          </p:nvSpPr>
          <p:spPr>
            <a:xfrm rot="5400000">
              <a:off x="2882433" y="1868412"/>
              <a:ext cx="727787" cy="710681"/>
            </a:xfrm>
            <a:prstGeom prst="teardrop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äne 37">
              <a:extLst>
                <a:ext uri="{FF2B5EF4-FFF2-40B4-BE49-F238E27FC236}">
                  <a16:creationId xmlns:a16="http://schemas.microsoft.com/office/drawing/2014/main" id="{4A67F6DC-842D-4349-9AED-0BFF283F63FF}"/>
                </a:ext>
              </a:extLst>
            </p:cNvPr>
            <p:cNvSpPr/>
            <p:nvPr/>
          </p:nvSpPr>
          <p:spPr>
            <a:xfrm rot="10800000">
              <a:off x="3638939" y="1868412"/>
              <a:ext cx="727787" cy="710681"/>
            </a:xfrm>
            <a:prstGeom prst="teardrop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Diagonaler Streifen 38">
              <a:extLst>
                <a:ext uri="{FF2B5EF4-FFF2-40B4-BE49-F238E27FC236}">
                  <a16:creationId xmlns:a16="http://schemas.microsoft.com/office/drawing/2014/main" id="{12EE5A8C-CC22-814D-A105-ED22DC9EEDF7}"/>
                </a:ext>
              </a:extLst>
            </p:cNvPr>
            <p:cNvSpPr/>
            <p:nvPr/>
          </p:nvSpPr>
          <p:spPr>
            <a:xfrm>
              <a:off x="3263885" y="2618571"/>
              <a:ext cx="386854" cy="428562"/>
            </a:xfrm>
            <a:prstGeom prst="diagStripe">
              <a:avLst/>
            </a:prstGeom>
            <a:solidFill>
              <a:srgbClr val="FFC000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iagonaler Streifen 39">
              <a:extLst>
                <a:ext uri="{FF2B5EF4-FFF2-40B4-BE49-F238E27FC236}">
                  <a16:creationId xmlns:a16="http://schemas.microsoft.com/office/drawing/2014/main" id="{A1DD62A7-4075-2D43-80B4-287D2F84BD55}"/>
                </a:ext>
              </a:extLst>
            </p:cNvPr>
            <p:cNvSpPr/>
            <p:nvPr/>
          </p:nvSpPr>
          <p:spPr>
            <a:xfrm flipH="1">
              <a:off x="3583231" y="2633386"/>
              <a:ext cx="386854" cy="428562"/>
            </a:xfrm>
            <a:prstGeom prst="diagStripe">
              <a:avLst/>
            </a:prstGeom>
            <a:solidFill>
              <a:srgbClr val="FFC000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A934AD4-37F3-234F-B084-966333C3F5AD}"/>
              </a:ext>
            </a:extLst>
          </p:cNvPr>
          <p:cNvGrpSpPr/>
          <p:nvPr/>
        </p:nvGrpSpPr>
        <p:grpSpPr>
          <a:xfrm>
            <a:off x="7758200" y="275119"/>
            <a:ext cx="2254621" cy="3074585"/>
            <a:chOff x="1996751" y="1859859"/>
            <a:chExt cx="3284376" cy="3681523"/>
          </a:xfrm>
        </p:grpSpPr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54C77A27-8871-7548-829D-99DCA46BE4CB}"/>
                </a:ext>
              </a:extLst>
            </p:cNvPr>
            <p:cNvSpPr/>
            <p:nvPr/>
          </p:nvSpPr>
          <p:spPr>
            <a:xfrm>
              <a:off x="1996751" y="2593909"/>
              <a:ext cx="3284376" cy="2947473"/>
            </a:xfrm>
            <a:prstGeom prst="rect">
              <a:avLst/>
            </a:prstGeom>
            <a:solidFill>
              <a:srgbClr val="E5241F"/>
            </a:solidFill>
            <a:ln>
              <a:solidFill>
                <a:srgbClr val="E5241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bliqueTop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de-CH" sz="2800" dirty="0"/>
            </a:p>
            <a:p>
              <a:pPr algn="ctr"/>
              <a:r>
                <a:rPr lang="de-CH" sz="2800" dirty="0"/>
                <a:t>Form</a:t>
              </a:r>
              <a:endParaRPr lang="en-US" sz="2800" dirty="0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EDB3FB54-C843-5C4E-9716-C6C8D87BAB23}"/>
                </a:ext>
              </a:extLst>
            </p:cNvPr>
            <p:cNvSpPr/>
            <p:nvPr/>
          </p:nvSpPr>
          <p:spPr>
            <a:xfrm>
              <a:off x="2195335" y="4103913"/>
              <a:ext cx="2873828" cy="94705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800" dirty="0"/>
                <a:t>Inhalt</a:t>
              </a:r>
              <a:endParaRPr lang="en-US" sz="2800" dirty="0"/>
            </a:p>
          </p:txBody>
        </p:sp>
        <p:sp>
          <p:nvSpPr>
            <p:cNvPr id="44" name="Träne 43">
              <a:extLst>
                <a:ext uri="{FF2B5EF4-FFF2-40B4-BE49-F238E27FC236}">
                  <a16:creationId xmlns:a16="http://schemas.microsoft.com/office/drawing/2014/main" id="{736834C9-0D98-D942-AACC-56E8FE52D923}"/>
                </a:ext>
              </a:extLst>
            </p:cNvPr>
            <p:cNvSpPr/>
            <p:nvPr/>
          </p:nvSpPr>
          <p:spPr>
            <a:xfrm rot="5400000">
              <a:off x="2882433" y="1868412"/>
              <a:ext cx="727787" cy="710681"/>
            </a:xfrm>
            <a:prstGeom prst="teardrop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räne 44">
              <a:extLst>
                <a:ext uri="{FF2B5EF4-FFF2-40B4-BE49-F238E27FC236}">
                  <a16:creationId xmlns:a16="http://schemas.microsoft.com/office/drawing/2014/main" id="{F38B0188-72CB-B64A-BA56-3E5B9DEB17E7}"/>
                </a:ext>
              </a:extLst>
            </p:cNvPr>
            <p:cNvSpPr/>
            <p:nvPr/>
          </p:nvSpPr>
          <p:spPr>
            <a:xfrm rot="10800000">
              <a:off x="3638939" y="1868412"/>
              <a:ext cx="727787" cy="710681"/>
            </a:xfrm>
            <a:prstGeom prst="teardrop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Diagonaler Streifen 45">
              <a:extLst>
                <a:ext uri="{FF2B5EF4-FFF2-40B4-BE49-F238E27FC236}">
                  <a16:creationId xmlns:a16="http://schemas.microsoft.com/office/drawing/2014/main" id="{BC5A8D9C-5138-BB4B-B434-1CE239876EDE}"/>
                </a:ext>
              </a:extLst>
            </p:cNvPr>
            <p:cNvSpPr/>
            <p:nvPr/>
          </p:nvSpPr>
          <p:spPr>
            <a:xfrm>
              <a:off x="3263885" y="2618571"/>
              <a:ext cx="386854" cy="428562"/>
            </a:xfrm>
            <a:prstGeom prst="diagStripe">
              <a:avLst/>
            </a:prstGeom>
            <a:solidFill>
              <a:srgbClr val="FFC000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iagonaler Streifen 46">
              <a:extLst>
                <a:ext uri="{FF2B5EF4-FFF2-40B4-BE49-F238E27FC236}">
                  <a16:creationId xmlns:a16="http://schemas.microsoft.com/office/drawing/2014/main" id="{D6349DF0-7D80-BB40-9378-70DB9A361164}"/>
                </a:ext>
              </a:extLst>
            </p:cNvPr>
            <p:cNvSpPr/>
            <p:nvPr/>
          </p:nvSpPr>
          <p:spPr>
            <a:xfrm flipH="1">
              <a:off x="3583231" y="2633386"/>
              <a:ext cx="386854" cy="428562"/>
            </a:xfrm>
            <a:prstGeom prst="diagStripe">
              <a:avLst/>
            </a:prstGeom>
            <a:solidFill>
              <a:srgbClr val="FFC000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90394466-03A7-F74D-8353-F9A6EFE0EE56}"/>
              </a:ext>
            </a:extLst>
          </p:cNvPr>
          <p:cNvGrpSpPr/>
          <p:nvPr/>
        </p:nvGrpSpPr>
        <p:grpSpPr>
          <a:xfrm>
            <a:off x="7467171" y="2694970"/>
            <a:ext cx="2254621" cy="3074585"/>
            <a:chOff x="1996751" y="1859859"/>
            <a:chExt cx="3284376" cy="3681523"/>
          </a:xfrm>
        </p:grpSpPr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340EFA76-ACA1-464D-96EB-3235E16DA049}"/>
                </a:ext>
              </a:extLst>
            </p:cNvPr>
            <p:cNvSpPr/>
            <p:nvPr/>
          </p:nvSpPr>
          <p:spPr>
            <a:xfrm>
              <a:off x="1996751" y="2593909"/>
              <a:ext cx="3284376" cy="2947473"/>
            </a:xfrm>
            <a:prstGeom prst="rect">
              <a:avLst/>
            </a:prstGeom>
            <a:solidFill>
              <a:srgbClr val="E5241F"/>
            </a:solidFill>
            <a:ln>
              <a:solidFill>
                <a:srgbClr val="E5241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bliqueTop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de-CH" sz="2800" dirty="0"/>
            </a:p>
            <a:p>
              <a:pPr algn="ctr"/>
              <a:r>
                <a:rPr lang="de-CH" sz="2800" dirty="0"/>
                <a:t>Form</a:t>
              </a:r>
              <a:endParaRPr lang="en-US" sz="2800" dirty="0"/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0A198888-F2ED-F34C-9565-885D4CD741DA}"/>
                </a:ext>
              </a:extLst>
            </p:cNvPr>
            <p:cNvSpPr/>
            <p:nvPr/>
          </p:nvSpPr>
          <p:spPr>
            <a:xfrm>
              <a:off x="2195335" y="4103913"/>
              <a:ext cx="2873828" cy="94705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800" dirty="0"/>
                <a:t>Inhalt</a:t>
              </a:r>
              <a:endParaRPr lang="en-US" sz="2800" dirty="0"/>
            </a:p>
          </p:txBody>
        </p:sp>
        <p:sp>
          <p:nvSpPr>
            <p:cNvPr id="51" name="Träne 50">
              <a:extLst>
                <a:ext uri="{FF2B5EF4-FFF2-40B4-BE49-F238E27FC236}">
                  <a16:creationId xmlns:a16="http://schemas.microsoft.com/office/drawing/2014/main" id="{169F2785-4C89-484C-AC47-12CF5A385DD0}"/>
                </a:ext>
              </a:extLst>
            </p:cNvPr>
            <p:cNvSpPr/>
            <p:nvPr/>
          </p:nvSpPr>
          <p:spPr>
            <a:xfrm rot="5400000">
              <a:off x="2882433" y="1868412"/>
              <a:ext cx="727787" cy="710681"/>
            </a:xfrm>
            <a:prstGeom prst="teardrop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räne 51">
              <a:extLst>
                <a:ext uri="{FF2B5EF4-FFF2-40B4-BE49-F238E27FC236}">
                  <a16:creationId xmlns:a16="http://schemas.microsoft.com/office/drawing/2014/main" id="{6AD676E2-DCC9-8744-AB39-EBC322A8EF6F}"/>
                </a:ext>
              </a:extLst>
            </p:cNvPr>
            <p:cNvSpPr/>
            <p:nvPr/>
          </p:nvSpPr>
          <p:spPr>
            <a:xfrm rot="10800000">
              <a:off x="3638939" y="1868412"/>
              <a:ext cx="727787" cy="710681"/>
            </a:xfrm>
            <a:prstGeom prst="teardrop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iagonaler Streifen 52">
              <a:extLst>
                <a:ext uri="{FF2B5EF4-FFF2-40B4-BE49-F238E27FC236}">
                  <a16:creationId xmlns:a16="http://schemas.microsoft.com/office/drawing/2014/main" id="{12339FD8-E90D-D448-B990-A007B720BC81}"/>
                </a:ext>
              </a:extLst>
            </p:cNvPr>
            <p:cNvSpPr/>
            <p:nvPr/>
          </p:nvSpPr>
          <p:spPr>
            <a:xfrm>
              <a:off x="3263885" y="2618571"/>
              <a:ext cx="386854" cy="428562"/>
            </a:xfrm>
            <a:prstGeom prst="diagStripe">
              <a:avLst/>
            </a:prstGeom>
            <a:solidFill>
              <a:srgbClr val="FFC000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Diagonaler Streifen 53">
              <a:extLst>
                <a:ext uri="{FF2B5EF4-FFF2-40B4-BE49-F238E27FC236}">
                  <a16:creationId xmlns:a16="http://schemas.microsoft.com/office/drawing/2014/main" id="{00F79395-66B1-D14B-B0A2-977A2C3F0820}"/>
                </a:ext>
              </a:extLst>
            </p:cNvPr>
            <p:cNvSpPr/>
            <p:nvPr/>
          </p:nvSpPr>
          <p:spPr>
            <a:xfrm flipH="1">
              <a:off x="3583231" y="2633386"/>
              <a:ext cx="386854" cy="428562"/>
            </a:xfrm>
            <a:prstGeom prst="diagStripe">
              <a:avLst/>
            </a:prstGeom>
            <a:solidFill>
              <a:srgbClr val="FFC000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8C3FD72-AFA2-AE48-96AD-2A3C557548AA}"/>
              </a:ext>
            </a:extLst>
          </p:cNvPr>
          <p:cNvGrpSpPr/>
          <p:nvPr/>
        </p:nvGrpSpPr>
        <p:grpSpPr>
          <a:xfrm>
            <a:off x="5587999" y="1889760"/>
            <a:ext cx="2254621" cy="3074585"/>
            <a:chOff x="1996751" y="1859859"/>
            <a:chExt cx="3284376" cy="3681523"/>
          </a:xfrm>
        </p:grpSpPr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C0E47977-2233-F34B-A7E5-7703F359B3AA}"/>
                </a:ext>
              </a:extLst>
            </p:cNvPr>
            <p:cNvSpPr/>
            <p:nvPr/>
          </p:nvSpPr>
          <p:spPr>
            <a:xfrm>
              <a:off x="1996751" y="2593909"/>
              <a:ext cx="3284376" cy="2947473"/>
            </a:xfrm>
            <a:prstGeom prst="rect">
              <a:avLst/>
            </a:prstGeom>
            <a:solidFill>
              <a:srgbClr val="E5241F"/>
            </a:solidFill>
            <a:ln>
              <a:solidFill>
                <a:srgbClr val="E5241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bliqueTop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de-CH" sz="2800" dirty="0"/>
            </a:p>
            <a:p>
              <a:pPr algn="ctr"/>
              <a:r>
                <a:rPr lang="de-CH" sz="2800" dirty="0"/>
                <a:t>Form</a:t>
              </a:r>
              <a:endParaRPr lang="en-US" sz="2800" dirty="0"/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6E31CF30-8D95-EA4D-BC55-17C71F8173E3}"/>
                </a:ext>
              </a:extLst>
            </p:cNvPr>
            <p:cNvSpPr/>
            <p:nvPr/>
          </p:nvSpPr>
          <p:spPr>
            <a:xfrm>
              <a:off x="2195335" y="4103913"/>
              <a:ext cx="2873828" cy="94705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800" dirty="0"/>
                <a:t>Inhalt</a:t>
              </a:r>
              <a:endParaRPr lang="en-US" sz="2800" dirty="0"/>
            </a:p>
          </p:txBody>
        </p:sp>
        <p:sp>
          <p:nvSpPr>
            <p:cNvPr id="58" name="Träne 57">
              <a:extLst>
                <a:ext uri="{FF2B5EF4-FFF2-40B4-BE49-F238E27FC236}">
                  <a16:creationId xmlns:a16="http://schemas.microsoft.com/office/drawing/2014/main" id="{E4636652-4F76-8D4E-8F71-6C61D323D75D}"/>
                </a:ext>
              </a:extLst>
            </p:cNvPr>
            <p:cNvSpPr/>
            <p:nvPr/>
          </p:nvSpPr>
          <p:spPr>
            <a:xfrm rot="5400000">
              <a:off x="2882433" y="1868412"/>
              <a:ext cx="727787" cy="710681"/>
            </a:xfrm>
            <a:prstGeom prst="teardrop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äne 58">
              <a:extLst>
                <a:ext uri="{FF2B5EF4-FFF2-40B4-BE49-F238E27FC236}">
                  <a16:creationId xmlns:a16="http://schemas.microsoft.com/office/drawing/2014/main" id="{C386FF79-6EB8-1A49-B104-D1FD9A873CEF}"/>
                </a:ext>
              </a:extLst>
            </p:cNvPr>
            <p:cNvSpPr/>
            <p:nvPr/>
          </p:nvSpPr>
          <p:spPr>
            <a:xfrm rot="10800000">
              <a:off x="3638939" y="1868412"/>
              <a:ext cx="727787" cy="710681"/>
            </a:xfrm>
            <a:prstGeom prst="teardrop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Diagonaler Streifen 59">
              <a:extLst>
                <a:ext uri="{FF2B5EF4-FFF2-40B4-BE49-F238E27FC236}">
                  <a16:creationId xmlns:a16="http://schemas.microsoft.com/office/drawing/2014/main" id="{EF0E9E7B-BF3C-C04F-A713-BE09BC912DE5}"/>
                </a:ext>
              </a:extLst>
            </p:cNvPr>
            <p:cNvSpPr/>
            <p:nvPr/>
          </p:nvSpPr>
          <p:spPr>
            <a:xfrm>
              <a:off x="3263885" y="2618571"/>
              <a:ext cx="386854" cy="428562"/>
            </a:xfrm>
            <a:prstGeom prst="diagStripe">
              <a:avLst/>
            </a:prstGeom>
            <a:solidFill>
              <a:srgbClr val="FFC000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Diagonaler Streifen 60">
              <a:extLst>
                <a:ext uri="{FF2B5EF4-FFF2-40B4-BE49-F238E27FC236}">
                  <a16:creationId xmlns:a16="http://schemas.microsoft.com/office/drawing/2014/main" id="{0AB1858B-85C7-D347-97F6-5EDDF4B9B5D2}"/>
                </a:ext>
              </a:extLst>
            </p:cNvPr>
            <p:cNvSpPr/>
            <p:nvPr/>
          </p:nvSpPr>
          <p:spPr>
            <a:xfrm flipH="1">
              <a:off x="3583231" y="2633386"/>
              <a:ext cx="386854" cy="428562"/>
            </a:xfrm>
            <a:prstGeom prst="diagStripe">
              <a:avLst/>
            </a:prstGeom>
            <a:solidFill>
              <a:srgbClr val="FFC000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Grafik 61">
            <a:extLst>
              <a:ext uri="{FF2B5EF4-FFF2-40B4-BE49-F238E27FC236}">
                <a16:creationId xmlns:a16="http://schemas.microsoft.com/office/drawing/2014/main" id="{23946769-D1D0-3E40-8BB6-CAEB8E4ACC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9" y="82254"/>
            <a:ext cx="1063749" cy="1120808"/>
          </a:xfrm>
          <a:prstGeom prst="rect">
            <a:avLst/>
          </a:prstGeom>
        </p:spPr>
      </p:pic>
      <p:sp>
        <p:nvSpPr>
          <p:cNvPr id="63" name="Textfeld 62">
            <a:extLst>
              <a:ext uri="{FF2B5EF4-FFF2-40B4-BE49-F238E27FC236}">
                <a16:creationId xmlns:a16="http://schemas.microsoft.com/office/drawing/2014/main" id="{49F4C1D4-6A9C-2040-97A5-33DD8DB74BE0}"/>
              </a:ext>
            </a:extLst>
          </p:cNvPr>
          <p:cNvSpPr txBox="1"/>
          <p:nvPr/>
        </p:nvSpPr>
        <p:spPr>
          <a:xfrm>
            <a:off x="304688" y="3374490"/>
            <a:ext cx="49455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C00000"/>
                </a:solidFill>
              </a:rPr>
              <a:t>Learning: Eine Geschichte ist</a:t>
            </a:r>
          </a:p>
          <a:p>
            <a:r>
              <a:rPr lang="de-DE" sz="3200" dirty="0">
                <a:solidFill>
                  <a:srgbClr val="C00000"/>
                </a:solidFill>
              </a:rPr>
              <a:t>noch keine Kampagne.</a:t>
            </a:r>
          </a:p>
        </p:txBody>
      </p:sp>
    </p:spTree>
    <p:extLst>
      <p:ext uri="{BB962C8B-B14F-4D97-AF65-F5344CB8AC3E}">
        <p14:creationId xmlns:p14="http://schemas.microsoft.com/office/powerpoint/2010/main" val="347152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4052563" y="513898"/>
            <a:ext cx="5148349" cy="1862347"/>
            <a:chOff x="4052563" y="513898"/>
            <a:chExt cx="5148349" cy="1862347"/>
          </a:xfrm>
        </p:grpSpPr>
        <p:sp>
          <p:nvSpPr>
            <p:cNvPr id="66" name="Freeform 26"/>
            <p:cNvSpPr>
              <a:spLocks/>
            </p:cNvSpPr>
            <p:nvPr/>
          </p:nvSpPr>
          <p:spPr bwMode="auto">
            <a:xfrm>
              <a:off x="5799084" y="1023569"/>
              <a:ext cx="859422" cy="832210"/>
            </a:xfrm>
            <a:custGeom>
              <a:avLst/>
              <a:gdLst>
                <a:gd name="T0" fmla="*/ 304 w 621"/>
                <a:gd name="T1" fmla="*/ 0 h 622"/>
                <a:gd name="T2" fmla="*/ 240 w 621"/>
                <a:gd name="T3" fmla="*/ 8 h 622"/>
                <a:gd name="T4" fmla="*/ 182 w 621"/>
                <a:gd name="T5" fmla="*/ 28 h 622"/>
                <a:gd name="T6" fmla="*/ 130 w 621"/>
                <a:gd name="T7" fmla="*/ 58 h 622"/>
                <a:gd name="T8" fmla="*/ 86 w 621"/>
                <a:gd name="T9" fmla="*/ 96 h 622"/>
                <a:gd name="T10" fmla="*/ 48 w 621"/>
                <a:gd name="T11" fmla="*/ 144 h 622"/>
                <a:gd name="T12" fmla="*/ 22 w 621"/>
                <a:gd name="T13" fmla="*/ 196 h 622"/>
                <a:gd name="T14" fmla="*/ 4 w 621"/>
                <a:gd name="T15" fmla="*/ 256 h 622"/>
                <a:gd name="T16" fmla="*/ 0 w 621"/>
                <a:gd name="T17" fmla="*/ 318 h 622"/>
                <a:gd name="T18" fmla="*/ 2 w 621"/>
                <a:gd name="T19" fmla="*/ 350 h 622"/>
                <a:gd name="T20" fmla="*/ 16 w 621"/>
                <a:gd name="T21" fmla="*/ 410 h 622"/>
                <a:gd name="T22" fmla="*/ 40 w 621"/>
                <a:gd name="T23" fmla="*/ 466 h 622"/>
                <a:gd name="T24" fmla="*/ 74 w 621"/>
                <a:gd name="T25" fmla="*/ 514 h 622"/>
                <a:gd name="T26" fmla="*/ 118 w 621"/>
                <a:gd name="T27" fmla="*/ 556 h 622"/>
                <a:gd name="T28" fmla="*/ 168 w 621"/>
                <a:gd name="T29" fmla="*/ 588 h 622"/>
                <a:gd name="T30" fmla="*/ 224 w 621"/>
                <a:gd name="T31" fmla="*/ 610 h 622"/>
                <a:gd name="T32" fmla="*/ 286 w 621"/>
                <a:gd name="T33" fmla="*/ 622 h 622"/>
                <a:gd name="T34" fmla="*/ 318 w 621"/>
                <a:gd name="T35" fmla="*/ 622 h 622"/>
                <a:gd name="T36" fmla="*/ 380 w 621"/>
                <a:gd name="T37" fmla="*/ 616 h 622"/>
                <a:gd name="T38" fmla="*/ 438 w 621"/>
                <a:gd name="T39" fmla="*/ 596 h 622"/>
                <a:gd name="T40" fmla="*/ 490 w 621"/>
                <a:gd name="T41" fmla="*/ 566 h 622"/>
                <a:gd name="T42" fmla="*/ 536 w 621"/>
                <a:gd name="T43" fmla="*/ 526 h 622"/>
                <a:gd name="T44" fmla="*/ 572 w 621"/>
                <a:gd name="T45" fmla="*/ 480 h 622"/>
                <a:gd name="T46" fmla="*/ 599 w 621"/>
                <a:gd name="T47" fmla="*/ 426 h 622"/>
                <a:gd name="T48" fmla="*/ 615 w 621"/>
                <a:gd name="T49" fmla="*/ 368 h 622"/>
                <a:gd name="T50" fmla="*/ 621 w 621"/>
                <a:gd name="T51" fmla="*/ 304 h 622"/>
                <a:gd name="T52" fmla="*/ 619 w 621"/>
                <a:gd name="T53" fmla="*/ 272 h 622"/>
                <a:gd name="T54" fmla="*/ 605 w 621"/>
                <a:gd name="T55" fmla="*/ 212 h 622"/>
                <a:gd name="T56" fmla="*/ 579 w 621"/>
                <a:gd name="T57" fmla="*/ 158 h 622"/>
                <a:gd name="T58" fmla="*/ 546 w 621"/>
                <a:gd name="T59" fmla="*/ 108 h 622"/>
                <a:gd name="T60" fmla="*/ 504 w 621"/>
                <a:gd name="T61" fmla="*/ 68 h 622"/>
                <a:gd name="T62" fmla="*/ 452 w 621"/>
                <a:gd name="T63" fmla="*/ 34 h 622"/>
                <a:gd name="T64" fmla="*/ 396 w 621"/>
                <a:gd name="T65" fmla="*/ 12 h 622"/>
                <a:gd name="T66" fmla="*/ 336 w 621"/>
                <a:gd name="T67" fmla="*/ 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21" h="622">
                  <a:moveTo>
                    <a:pt x="304" y="0"/>
                  </a:moveTo>
                  <a:lnTo>
                    <a:pt x="304" y="0"/>
                  </a:lnTo>
                  <a:lnTo>
                    <a:pt x="272" y="2"/>
                  </a:lnTo>
                  <a:lnTo>
                    <a:pt x="240" y="8"/>
                  </a:lnTo>
                  <a:lnTo>
                    <a:pt x="212" y="16"/>
                  </a:lnTo>
                  <a:lnTo>
                    <a:pt x="182" y="28"/>
                  </a:lnTo>
                  <a:lnTo>
                    <a:pt x="156" y="42"/>
                  </a:lnTo>
                  <a:lnTo>
                    <a:pt x="130" y="58"/>
                  </a:lnTo>
                  <a:lnTo>
                    <a:pt x="108" y="76"/>
                  </a:lnTo>
                  <a:lnTo>
                    <a:pt x="86" y="96"/>
                  </a:lnTo>
                  <a:lnTo>
                    <a:pt x="66" y="120"/>
                  </a:lnTo>
                  <a:lnTo>
                    <a:pt x="48" y="144"/>
                  </a:lnTo>
                  <a:lnTo>
                    <a:pt x="34" y="170"/>
                  </a:lnTo>
                  <a:lnTo>
                    <a:pt x="22" y="196"/>
                  </a:lnTo>
                  <a:lnTo>
                    <a:pt x="12" y="226"/>
                  </a:lnTo>
                  <a:lnTo>
                    <a:pt x="4" y="256"/>
                  </a:lnTo>
                  <a:lnTo>
                    <a:pt x="0" y="286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2" y="350"/>
                  </a:lnTo>
                  <a:lnTo>
                    <a:pt x="8" y="382"/>
                  </a:lnTo>
                  <a:lnTo>
                    <a:pt x="16" y="410"/>
                  </a:lnTo>
                  <a:lnTo>
                    <a:pt x="26" y="440"/>
                  </a:lnTo>
                  <a:lnTo>
                    <a:pt x="40" y="466"/>
                  </a:lnTo>
                  <a:lnTo>
                    <a:pt x="56" y="492"/>
                  </a:lnTo>
                  <a:lnTo>
                    <a:pt x="74" y="514"/>
                  </a:lnTo>
                  <a:lnTo>
                    <a:pt x="96" y="536"/>
                  </a:lnTo>
                  <a:lnTo>
                    <a:pt x="118" y="556"/>
                  </a:lnTo>
                  <a:lnTo>
                    <a:pt x="142" y="574"/>
                  </a:lnTo>
                  <a:lnTo>
                    <a:pt x="168" y="588"/>
                  </a:lnTo>
                  <a:lnTo>
                    <a:pt x="196" y="602"/>
                  </a:lnTo>
                  <a:lnTo>
                    <a:pt x="224" y="610"/>
                  </a:lnTo>
                  <a:lnTo>
                    <a:pt x="254" y="618"/>
                  </a:lnTo>
                  <a:lnTo>
                    <a:pt x="286" y="622"/>
                  </a:lnTo>
                  <a:lnTo>
                    <a:pt x="318" y="622"/>
                  </a:lnTo>
                  <a:lnTo>
                    <a:pt x="318" y="622"/>
                  </a:lnTo>
                  <a:lnTo>
                    <a:pt x="350" y="620"/>
                  </a:lnTo>
                  <a:lnTo>
                    <a:pt x="380" y="616"/>
                  </a:lnTo>
                  <a:lnTo>
                    <a:pt x="410" y="606"/>
                  </a:lnTo>
                  <a:lnTo>
                    <a:pt x="438" y="596"/>
                  </a:lnTo>
                  <a:lnTo>
                    <a:pt x="464" y="582"/>
                  </a:lnTo>
                  <a:lnTo>
                    <a:pt x="490" y="566"/>
                  </a:lnTo>
                  <a:lnTo>
                    <a:pt x="514" y="548"/>
                  </a:lnTo>
                  <a:lnTo>
                    <a:pt x="536" y="526"/>
                  </a:lnTo>
                  <a:lnTo>
                    <a:pt x="556" y="504"/>
                  </a:lnTo>
                  <a:lnTo>
                    <a:pt x="572" y="480"/>
                  </a:lnTo>
                  <a:lnTo>
                    <a:pt x="587" y="454"/>
                  </a:lnTo>
                  <a:lnTo>
                    <a:pt x="599" y="426"/>
                  </a:lnTo>
                  <a:lnTo>
                    <a:pt x="609" y="398"/>
                  </a:lnTo>
                  <a:lnTo>
                    <a:pt x="615" y="368"/>
                  </a:lnTo>
                  <a:lnTo>
                    <a:pt x="619" y="336"/>
                  </a:lnTo>
                  <a:lnTo>
                    <a:pt x="621" y="304"/>
                  </a:lnTo>
                  <a:lnTo>
                    <a:pt x="621" y="304"/>
                  </a:lnTo>
                  <a:lnTo>
                    <a:pt x="619" y="272"/>
                  </a:lnTo>
                  <a:lnTo>
                    <a:pt x="613" y="242"/>
                  </a:lnTo>
                  <a:lnTo>
                    <a:pt x="605" y="212"/>
                  </a:lnTo>
                  <a:lnTo>
                    <a:pt x="593" y="184"/>
                  </a:lnTo>
                  <a:lnTo>
                    <a:pt x="579" y="158"/>
                  </a:lnTo>
                  <a:lnTo>
                    <a:pt x="564" y="132"/>
                  </a:lnTo>
                  <a:lnTo>
                    <a:pt x="546" y="108"/>
                  </a:lnTo>
                  <a:lnTo>
                    <a:pt x="526" y="86"/>
                  </a:lnTo>
                  <a:lnTo>
                    <a:pt x="504" y="68"/>
                  </a:lnTo>
                  <a:lnTo>
                    <a:pt x="478" y="50"/>
                  </a:lnTo>
                  <a:lnTo>
                    <a:pt x="452" y="34"/>
                  </a:lnTo>
                  <a:lnTo>
                    <a:pt x="426" y="22"/>
                  </a:lnTo>
                  <a:lnTo>
                    <a:pt x="396" y="12"/>
                  </a:lnTo>
                  <a:lnTo>
                    <a:pt x="366" y="6"/>
                  </a:lnTo>
                  <a:lnTo>
                    <a:pt x="336" y="2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8AB8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"/>
            <p:cNvSpPr>
              <a:spLocks/>
            </p:cNvSpPr>
            <p:nvPr/>
          </p:nvSpPr>
          <p:spPr bwMode="auto">
            <a:xfrm>
              <a:off x="4052563" y="1178772"/>
              <a:ext cx="2605943" cy="1197473"/>
            </a:xfrm>
            <a:custGeom>
              <a:avLst/>
              <a:gdLst>
                <a:gd name="T0" fmla="*/ 1883 w 1883"/>
                <a:gd name="T1" fmla="*/ 402 h 895"/>
                <a:gd name="T2" fmla="*/ 1770 w 1883"/>
                <a:gd name="T3" fmla="*/ 312 h 895"/>
                <a:gd name="T4" fmla="*/ 1648 w 1883"/>
                <a:gd name="T5" fmla="*/ 232 h 895"/>
                <a:gd name="T6" fmla="*/ 1520 w 1883"/>
                <a:gd name="T7" fmla="*/ 164 h 895"/>
                <a:gd name="T8" fmla="*/ 1386 w 1883"/>
                <a:gd name="T9" fmla="*/ 106 h 895"/>
                <a:gd name="T10" fmla="*/ 1244 w 1883"/>
                <a:gd name="T11" fmla="*/ 60 h 895"/>
                <a:gd name="T12" fmla="*/ 1100 w 1883"/>
                <a:gd name="T13" fmla="*/ 26 h 895"/>
                <a:gd name="T14" fmla="*/ 948 w 1883"/>
                <a:gd name="T15" fmla="*/ 6 h 895"/>
                <a:gd name="T16" fmla="*/ 794 w 1883"/>
                <a:gd name="T17" fmla="*/ 0 h 895"/>
                <a:gd name="T18" fmla="*/ 740 w 1883"/>
                <a:gd name="T19" fmla="*/ 0 h 895"/>
                <a:gd name="T20" fmla="*/ 634 w 1883"/>
                <a:gd name="T21" fmla="*/ 6 h 895"/>
                <a:gd name="T22" fmla="*/ 530 w 1883"/>
                <a:gd name="T23" fmla="*/ 20 h 895"/>
                <a:gd name="T24" fmla="*/ 428 w 1883"/>
                <a:gd name="T25" fmla="*/ 40 h 895"/>
                <a:gd name="T26" fmla="*/ 328 w 1883"/>
                <a:gd name="T27" fmla="*/ 64 h 895"/>
                <a:gd name="T28" fmla="*/ 230 w 1883"/>
                <a:gd name="T29" fmla="*/ 96 h 895"/>
                <a:gd name="T30" fmla="*/ 136 w 1883"/>
                <a:gd name="T31" fmla="*/ 134 h 895"/>
                <a:gd name="T32" fmla="*/ 44 w 1883"/>
                <a:gd name="T33" fmla="*/ 176 h 895"/>
                <a:gd name="T34" fmla="*/ 216 w 1883"/>
                <a:gd name="T35" fmla="*/ 428 h 895"/>
                <a:gd name="T36" fmla="*/ 312 w 1883"/>
                <a:gd name="T37" fmla="*/ 690 h 895"/>
                <a:gd name="T38" fmla="*/ 426 w 1883"/>
                <a:gd name="T39" fmla="*/ 640 h 895"/>
                <a:gd name="T40" fmla="*/ 548 w 1883"/>
                <a:gd name="T41" fmla="*/ 604 h 895"/>
                <a:gd name="T42" fmla="*/ 674 w 1883"/>
                <a:gd name="T43" fmla="*/ 582 h 895"/>
                <a:gd name="T44" fmla="*/ 804 w 1883"/>
                <a:gd name="T45" fmla="*/ 574 h 895"/>
                <a:gd name="T46" fmla="*/ 860 w 1883"/>
                <a:gd name="T47" fmla="*/ 574 h 895"/>
                <a:gd name="T48" fmla="*/ 972 w 1883"/>
                <a:gd name="T49" fmla="*/ 586 h 895"/>
                <a:gd name="T50" fmla="*/ 1078 w 1883"/>
                <a:gd name="T51" fmla="*/ 608 h 895"/>
                <a:gd name="T52" fmla="*/ 1182 w 1883"/>
                <a:gd name="T53" fmla="*/ 640 h 895"/>
                <a:gd name="T54" fmla="*/ 1280 w 1883"/>
                <a:gd name="T55" fmla="*/ 682 h 895"/>
                <a:gd name="T56" fmla="*/ 1374 w 1883"/>
                <a:gd name="T57" fmla="*/ 732 h 895"/>
                <a:gd name="T58" fmla="*/ 1462 w 1883"/>
                <a:gd name="T59" fmla="*/ 792 h 895"/>
                <a:gd name="T60" fmla="*/ 1544 w 1883"/>
                <a:gd name="T61" fmla="*/ 859 h 895"/>
                <a:gd name="T62" fmla="*/ 1764 w 1883"/>
                <a:gd name="T63" fmla="*/ 714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83" h="895">
                  <a:moveTo>
                    <a:pt x="1883" y="402"/>
                  </a:moveTo>
                  <a:lnTo>
                    <a:pt x="1883" y="402"/>
                  </a:lnTo>
                  <a:lnTo>
                    <a:pt x="1828" y="356"/>
                  </a:lnTo>
                  <a:lnTo>
                    <a:pt x="1770" y="312"/>
                  </a:lnTo>
                  <a:lnTo>
                    <a:pt x="1710" y="272"/>
                  </a:lnTo>
                  <a:lnTo>
                    <a:pt x="1648" y="232"/>
                  </a:lnTo>
                  <a:lnTo>
                    <a:pt x="1586" y="198"/>
                  </a:lnTo>
                  <a:lnTo>
                    <a:pt x="1520" y="164"/>
                  </a:lnTo>
                  <a:lnTo>
                    <a:pt x="1454" y="134"/>
                  </a:lnTo>
                  <a:lnTo>
                    <a:pt x="1386" y="106"/>
                  </a:lnTo>
                  <a:lnTo>
                    <a:pt x="1316" y="82"/>
                  </a:lnTo>
                  <a:lnTo>
                    <a:pt x="1244" y="60"/>
                  </a:lnTo>
                  <a:lnTo>
                    <a:pt x="1172" y="42"/>
                  </a:lnTo>
                  <a:lnTo>
                    <a:pt x="1100" y="26"/>
                  </a:lnTo>
                  <a:lnTo>
                    <a:pt x="1024" y="14"/>
                  </a:lnTo>
                  <a:lnTo>
                    <a:pt x="948" y="6"/>
                  </a:lnTo>
                  <a:lnTo>
                    <a:pt x="872" y="0"/>
                  </a:lnTo>
                  <a:lnTo>
                    <a:pt x="794" y="0"/>
                  </a:lnTo>
                  <a:lnTo>
                    <a:pt x="794" y="0"/>
                  </a:lnTo>
                  <a:lnTo>
                    <a:pt x="740" y="0"/>
                  </a:lnTo>
                  <a:lnTo>
                    <a:pt x="688" y="2"/>
                  </a:lnTo>
                  <a:lnTo>
                    <a:pt x="634" y="6"/>
                  </a:lnTo>
                  <a:lnTo>
                    <a:pt x="582" y="12"/>
                  </a:lnTo>
                  <a:lnTo>
                    <a:pt x="530" y="20"/>
                  </a:lnTo>
                  <a:lnTo>
                    <a:pt x="480" y="28"/>
                  </a:lnTo>
                  <a:lnTo>
                    <a:pt x="428" y="40"/>
                  </a:lnTo>
                  <a:lnTo>
                    <a:pt x="378" y="52"/>
                  </a:lnTo>
                  <a:lnTo>
                    <a:pt x="328" y="64"/>
                  </a:lnTo>
                  <a:lnTo>
                    <a:pt x="280" y="80"/>
                  </a:lnTo>
                  <a:lnTo>
                    <a:pt x="230" y="96"/>
                  </a:lnTo>
                  <a:lnTo>
                    <a:pt x="184" y="114"/>
                  </a:lnTo>
                  <a:lnTo>
                    <a:pt x="136" y="134"/>
                  </a:lnTo>
                  <a:lnTo>
                    <a:pt x="90" y="154"/>
                  </a:lnTo>
                  <a:lnTo>
                    <a:pt x="44" y="176"/>
                  </a:lnTo>
                  <a:lnTo>
                    <a:pt x="0" y="200"/>
                  </a:lnTo>
                  <a:lnTo>
                    <a:pt x="216" y="428"/>
                  </a:lnTo>
                  <a:lnTo>
                    <a:pt x="312" y="690"/>
                  </a:lnTo>
                  <a:lnTo>
                    <a:pt x="312" y="690"/>
                  </a:lnTo>
                  <a:lnTo>
                    <a:pt x="368" y="664"/>
                  </a:lnTo>
                  <a:lnTo>
                    <a:pt x="426" y="640"/>
                  </a:lnTo>
                  <a:lnTo>
                    <a:pt x="486" y="620"/>
                  </a:lnTo>
                  <a:lnTo>
                    <a:pt x="548" y="604"/>
                  </a:lnTo>
                  <a:lnTo>
                    <a:pt x="610" y="590"/>
                  </a:lnTo>
                  <a:lnTo>
                    <a:pt x="674" y="582"/>
                  </a:lnTo>
                  <a:lnTo>
                    <a:pt x="738" y="576"/>
                  </a:lnTo>
                  <a:lnTo>
                    <a:pt x="804" y="574"/>
                  </a:lnTo>
                  <a:lnTo>
                    <a:pt x="804" y="574"/>
                  </a:lnTo>
                  <a:lnTo>
                    <a:pt x="860" y="574"/>
                  </a:lnTo>
                  <a:lnTo>
                    <a:pt x="916" y="580"/>
                  </a:lnTo>
                  <a:lnTo>
                    <a:pt x="972" y="586"/>
                  </a:lnTo>
                  <a:lnTo>
                    <a:pt x="1026" y="596"/>
                  </a:lnTo>
                  <a:lnTo>
                    <a:pt x="1078" y="608"/>
                  </a:lnTo>
                  <a:lnTo>
                    <a:pt x="1130" y="622"/>
                  </a:lnTo>
                  <a:lnTo>
                    <a:pt x="1182" y="640"/>
                  </a:lnTo>
                  <a:lnTo>
                    <a:pt x="1232" y="660"/>
                  </a:lnTo>
                  <a:lnTo>
                    <a:pt x="1280" y="682"/>
                  </a:lnTo>
                  <a:lnTo>
                    <a:pt x="1328" y="706"/>
                  </a:lnTo>
                  <a:lnTo>
                    <a:pt x="1374" y="732"/>
                  </a:lnTo>
                  <a:lnTo>
                    <a:pt x="1418" y="760"/>
                  </a:lnTo>
                  <a:lnTo>
                    <a:pt x="1462" y="792"/>
                  </a:lnTo>
                  <a:lnTo>
                    <a:pt x="1504" y="825"/>
                  </a:lnTo>
                  <a:lnTo>
                    <a:pt x="1544" y="859"/>
                  </a:lnTo>
                  <a:lnTo>
                    <a:pt x="1582" y="895"/>
                  </a:lnTo>
                  <a:lnTo>
                    <a:pt x="1764" y="714"/>
                  </a:lnTo>
                  <a:lnTo>
                    <a:pt x="1883" y="402"/>
                  </a:lnTo>
                  <a:close/>
                </a:path>
              </a:pathLst>
            </a:custGeom>
            <a:solidFill>
              <a:srgbClr val="8AB8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8"/>
            <p:cNvSpPr>
              <a:spLocks/>
            </p:cNvSpPr>
            <p:nvPr/>
          </p:nvSpPr>
          <p:spPr bwMode="auto">
            <a:xfrm>
              <a:off x="5915334" y="1135957"/>
              <a:ext cx="628305" cy="607433"/>
            </a:xfrm>
            <a:custGeom>
              <a:avLst/>
              <a:gdLst>
                <a:gd name="T0" fmla="*/ 222 w 454"/>
                <a:gd name="T1" fmla="*/ 0 h 454"/>
                <a:gd name="T2" fmla="*/ 176 w 454"/>
                <a:gd name="T3" fmla="*/ 6 h 454"/>
                <a:gd name="T4" fmla="*/ 134 w 454"/>
                <a:gd name="T5" fmla="*/ 20 h 454"/>
                <a:gd name="T6" fmla="*/ 96 w 454"/>
                <a:gd name="T7" fmla="*/ 42 h 454"/>
                <a:gd name="T8" fmla="*/ 62 w 454"/>
                <a:gd name="T9" fmla="*/ 70 h 454"/>
                <a:gd name="T10" fmla="*/ 36 w 454"/>
                <a:gd name="T11" fmla="*/ 106 h 454"/>
                <a:gd name="T12" fmla="*/ 16 w 454"/>
                <a:gd name="T13" fmla="*/ 144 h 454"/>
                <a:gd name="T14" fmla="*/ 4 w 454"/>
                <a:gd name="T15" fmla="*/ 186 h 454"/>
                <a:gd name="T16" fmla="*/ 0 w 454"/>
                <a:gd name="T17" fmla="*/ 232 h 454"/>
                <a:gd name="T18" fmla="*/ 2 w 454"/>
                <a:gd name="T19" fmla="*/ 256 h 454"/>
                <a:gd name="T20" fmla="*/ 12 w 454"/>
                <a:gd name="T21" fmla="*/ 300 h 454"/>
                <a:gd name="T22" fmla="*/ 30 w 454"/>
                <a:gd name="T23" fmla="*/ 340 h 454"/>
                <a:gd name="T24" fmla="*/ 54 w 454"/>
                <a:gd name="T25" fmla="*/ 376 h 454"/>
                <a:gd name="T26" fmla="*/ 86 w 454"/>
                <a:gd name="T27" fmla="*/ 406 h 454"/>
                <a:gd name="T28" fmla="*/ 122 w 454"/>
                <a:gd name="T29" fmla="*/ 430 h 454"/>
                <a:gd name="T30" fmla="*/ 164 w 454"/>
                <a:gd name="T31" fmla="*/ 446 h 454"/>
                <a:gd name="T32" fmla="*/ 208 w 454"/>
                <a:gd name="T33" fmla="*/ 454 h 454"/>
                <a:gd name="T34" fmla="*/ 232 w 454"/>
                <a:gd name="T35" fmla="*/ 454 h 454"/>
                <a:gd name="T36" fmla="*/ 278 w 454"/>
                <a:gd name="T37" fmla="*/ 448 h 454"/>
                <a:gd name="T38" fmla="*/ 320 w 454"/>
                <a:gd name="T39" fmla="*/ 434 h 454"/>
                <a:gd name="T40" fmla="*/ 358 w 454"/>
                <a:gd name="T41" fmla="*/ 412 h 454"/>
                <a:gd name="T42" fmla="*/ 390 w 454"/>
                <a:gd name="T43" fmla="*/ 384 h 454"/>
                <a:gd name="T44" fmla="*/ 418 w 454"/>
                <a:gd name="T45" fmla="*/ 350 h 454"/>
                <a:gd name="T46" fmla="*/ 438 w 454"/>
                <a:gd name="T47" fmla="*/ 312 h 454"/>
                <a:gd name="T48" fmla="*/ 450 w 454"/>
                <a:gd name="T49" fmla="*/ 268 h 454"/>
                <a:gd name="T50" fmla="*/ 454 w 454"/>
                <a:gd name="T51" fmla="*/ 222 h 454"/>
                <a:gd name="T52" fmla="*/ 452 w 454"/>
                <a:gd name="T53" fmla="*/ 200 h 454"/>
                <a:gd name="T54" fmla="*/ 442 w 454"/>
                <a:gd name="T55" fmla="*/ 156 h 454"/>
                <a:gd name="T56" fmla="*/ 424 w 454"/>
                <a:gd name="T57" fmla="*/ 114 h 454"/>
                <a:gd name="T58" fmla="*/ 398 w 454"/>
                <a:gd name="T59" fmla="*/ 80 h 454"/>
                <a:gd name="T60" fmla="*/ 366 w 454"/>
                <a:gd name="T61" fmla="*/ 50 h 454"/>
                <a:gd name="T62" fmla="*/ 330 w 454"/>
                <a:gd name="T63" fmla="*/ 26 h 454"/>
                <a:gd name="T64" fmla="*/ 290 w 454"/>
                <a:gd name="T65" fmla="*/ 10 h 454"/>
                <a:gd name="T66" fmla="*/ 244 w 454"/>
                <a:gd name="T67" fmla="*/ 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4" h="454">
                  <a:moveTo>
                    <a:pt x="222" y="0"/>
                  </a:moveTo>
                  <a:lnTo>
                    <a:pt x="222" y="0"/>
                  </a:lnTo>
                  <a:lnTo>
                    <a:pt x="198" y="2"/>
                  </a:lnTo>
                  <a:lnTo>
                    <a:pt x="176" y="6"/>
                  </a:lnTo>
                  <a:lnTo>
                    <a:pt x="154" y="12"/>
                  </a:lnTo>
                  <a:lnTo>
                    <a:pt x="134" y="20"/>
                  </a:lnTo>
                  <a:lnTo>
                    <a:pt x="114" y="30"/>
                  </a:lnTo>
                  <a:lnTo>
                    <a:pt x="96" y="42"/>
                  </a:lnTo>
                  <a:lnTo>
                    <a:pt x="78" y="56"/>
                  </a:lnTo>
                  <a:lnTo>
                    <a:pt x="62" y="70"/>
                  </a:lnTo>
                  <a:lnTo>
                    <a:pt x="48" y="88"/>
                  </a:lnTo>
                  <a:lnTo>
                    <a:pt x="36" y="106"/>
                  </a:lnTo>
                  <a:lnTo>
                    <a:pt x="24" y="124"/>
                  </a:lnTo>
                  <a:lnTo>
                    <a:pt x="16" y="144"/>
                  </a:lnTo>
                  <a:lnTo>
                    <a:pt x="8" y="166"/>
                  </a:lnTo>
                  <a:lnTo>
                    <a:pt x="4" y="186"/>
                  </a:lnTo>
                  <a:lnTo>
                    <a:pt x="0" y="210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2" y="256"/>
                  </a:lnTo>
                  <a:lnTo>
                    <a:pt x="6" y="278"/>
                  </a:lnTo>
                  <a:lnTo>
                    <a:pt x="12" y="300"/>
                  </a:lnTo>
                  <a:lnTo>
                    <a:pt x="20" y="320"/>
                  </a:lnTo>
                  <a:lnTo>
                    <a:pt x="30" y="340"/>
                  </a:lnTo>
                  <a:lnTo>
                    <a:pt x="42" y="358"/>
                  </a:lnTo>
                  <a:lnTo>
                    <a:pt x="54" y="376"/>
                  </a:lnTo>
                  <a:lnTo>
                    <a:pt x="70" y="392"/>
                  </a:lnTo>
                  <a:lnTo>
                    <a:pt x="86" y="406"/>
                  </a:lnTo>
                  <a:lnTo>
                    <a:pt x="104" y="418"/>
                  </a:lnTo>
                  <a:lnTo>
                    <a:pt x="122" y="430"/>
                  </a:lnTo>
                  <a:lnTo>
                    <a:pt x="142" y="438"/>
                  </a:lnTo>
                  <a:lnTo>
                    <a:pt x="164" y="446"/>
                  </a:lnTo>
                  <a:lnTo>
                    <a:pt x="186" y="450"/>
                  </a:lnTo>
                  <a:lnTo>
                    <a:pt x="208" y="454"/>
                  </a:lnTo>
                  <a:lnTo>
                    <a:pt x="232" y="454"/>
                  </a:lnTo>
                  <a:lnTo>
                    <a:pt x="232" y="454"/>
                  </a:lnTo>
                  <a:lnTo>
                    <a:pt x="254" y="452"/>
                  </a:lnTo>
                  <a:lnTo>
                    <a:pt x="278" y="448"/>
                  </a:lnTo>
                  <a:lnTo>
                    <a:pt x="298" y="442"/>
                  </a:lnTo>
                  <a:lnTo>
                    <a:pt x="320" y="434"/>
                  </a:lnTo>
                  <a:lnTo>
                    <a:pt x="340" y="424"/>
                  </a:lnTo>
                  <a:lnTo>
                    <a:pt x="358" y="412"/>
                  </a:lnTo>
                  <a:lnTo>
                    <a:pt x="374" y="400"/>
                  </a:lnTo>
                  <a:lnTo>
                    <a:pt x="390" y="384"/>
                  </a:lnTo>
                  <a:lnTo>
                    <a:pt x="404" y="368"/>
                  </a:lnTo>
                  <a:lnTo>
                    <a:pt x="418" y="350"/>
                  </a:lnTo>
                  <a:lnTo>
                    <a:pt x="428" y="332"/>
                  </a:lnTo>
                  <a:lnTo>
                    <a:pt x="438" y="312"/>
                  </a:lnTo>
                  <a:lnTo>
                    <a:pt x="444" y="290"/>
                  </a:lnTo>
                  <a:lnTo>
                    <a:pt x="450" y="268"/>
                  </a:lnTo>
                  <a:lnTo>
                    <a:pt x="452" y="246"/>
                  </a:lnTo>
                  <a:lnTo>
                    <a:pt x="454" y="222"/>
                  </a:lnTo>
                  <a:lnTo>
                    <a:pt x="454" y="222"/>
                  </a:lnTo>
                  <a:lnTo>
                    <a:pt x="452" y="200"/>
                  </a:lnTo>
                  <a:lnTo>
                    <a:pt x="448" y="176"/>
                  </a:lnTo>
                  <a:lnTo>
                    <a:pt x="442" y="156"/>
                  </a:lnTo>
                  <a:lnTo>
                    <a:pt x="434" y="134"/>
                  </a:lnTo>
                  <a:lnTo>
                    <a:pt x="424" y="114"/>
                  </a:lnTo>
                  <a:lnTo>
                    <a:pt x="412" y="96"/>
                  </a:lnTo>
                  <a:lnTo>
                    <a:pt x="398" y="80"/>
                  </a:lnTo>
                  <a:lnTo>
                    <a:pt x="384" y="64"/>
                  </a:lnTo>
                  <a:lnTo>
                    <a:pt x="366" y="50"/>
                  </a:lnTo>
                  <a:lnTo>
                    <a:pt x="350" y="36"/>
                  </a:lnTo>
                  <a:lnTo>
                    <a:pt x="330" y="26"/>
                  </a:lnTo>
                  <a:lnTo>
                    <a:pt x="310" y="16"/>
                  </a:lnTo>
                  <a:lnTo>
                    <a:pt x="290" y="10"/>
                  </a:lnTo>
                  <a:lnTo>
                    <a:pt x="268" y="4"/>
                  </a:lnTo>
                  <a:lnTo>
                    <a:pt x="244" y="2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400" b="1" dirty="0"/>
                <a:t>1</a:t>
              </a:r>
            </a:p>
          </p:txBody>
        </p:sp>
        <p:grpSp>
          <p:nvGrpSpPr>
            <p:cNvPr id="50" name="Group 77"/>
            <p:cNvGrpSpPr/>
            <p:nvPr/>
          </p:nvGrpSpPr>
          <p:grpSpPr>
            <a:xfrm>
              <a:off x="6842448" y="513898"/>
              <a:ext cx="2358464" cy="972607"/>
              <a:chOff x="972457" y="867060"/>
              <a:chExt cx="2705381" cy="1154007"/>
            </a:xfrm>
          </p:grpSpPr>
          <p:sp>
            <p:nvSpPr>
              <p:cNvPr id="64" name="TextBox 78"/>
              <p:cNvSpPr txBox="1"/>
              <p:nvPr/>
            </p:nvSpPr>
            <p:spPr>
              <a:xfrm>
                <a:off x="972457" y="867060"/>
                <a:ext cx="2705381" cy="43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latin typeface="+mj-lt"/>
                  </a:rPr>
                  <a:t>PERSPEKTIVE</a:t>
                </a:r>
              </a:p>
            </p:txBody>
          </p:sp>
          <p:sp>
            <p:nvSpPr>
              <p:cNvPr id="65" name="TextBox 79"/>
              <p:cNvSpPr txBox="1"/>
              <p:nvPr/>
            </p:nvSpPr>
            <p:spPr>
              <a:xfrm>
                <a:off x="981288" y="1254189"/>
                <a:ext cx="2486091" cy="766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>
                    <a:latin typeface="Arial Narrow" panose="020B0606020202030204" pitchFamily="34" charset="0"/>
                  </a:rPr>
                  <a:t>Ist-Analyse: Wo steht die Firma?</a:t>
                </a:r>
                <a:endParaRPr lang="en-US" dirty="0"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4" name="Gruppieren 3"/>
          <p:cNvGrpSpPr/>
          <p:nvPr/>
        </p:nvGrpSpPr>
        <p:grpSpPr>
          <a:xfrm>
            <a:off x="6294150" y="1855111"/>
            <a:ext cx="4214317" cy="2425718"/>
            <a:chOff x="6294150" y="1855111"/>
            <a:chExt cx="4214317" cy="2425718"/>
          </a:xfrm>
        </p:grpSpPr>
        <p:sp>
          <p:nvSpPr>
            <p:cNvPr id="69" name="Freeform 9"/>
            <p:cNvSpPr>
              <a:spLocks/>
            </p:cNvSpPr>
            <p:nvPr/>
          </p:nvSpPr>
          <p:spPr bwMode="auto">
            <a:xfrm>
              <a:off x="6294150" y="1855111"/>
              <a:ext cx="1102993" cy="2425718"/>
            </a:xfrm>
            <a:custGeom>
              <a:avLst/>
              <a:gdLst>
                <a:gd name="T0" fmla="*/ 669 w 797"/>
                <a:gd name="T1" fmla="*/ 1813 h 1813"/>
                <a:gd name="T2" fmla="*/ 669 w 797"/>
                <a:gd name="T3" fmla="*/ 1813 h 1813"/>
                <a:gd name="T4" fmla="*/ 697 w 797"/>
                <a:gd name="T5" fmla="*/ 1737 h 1813"/>
                <a:gd name="T6" fmla="*/ 723 w 797"/>
                <a:gd name="T7" fmla="*/ 1661 h 1813"/>
                <a:gd name="T8" fmla="*/ 745 w 797"/>
                <a:gd name="T9" fmla="*/ 1581 h 1813"/>
                <a:gd name="T10" fmla="*/ 763 w 797"/>
                <a:gd name="T11" fmla="*/ 1501 h 1813"/>
                <a:gd name="T12" fmla="*/ 777 w 797"/>
                <a:gd name="T13" fmla="*/ 1421 h 1813"/>
                <a:gd name="T14" fmla="*/ 787 w 797"/>
                <a:gd name="T15" fmla="*/ 1337 h 1813"/>
                <a:gd name="T16" fmla="*/ 795 w 797"/>
                <a:gd name="T17" fmla="*/ 1253 h 1813"/>
                <a:gd name="T18" fmla="*/ 797 w 797"/>
                <a:gd name="T19" fmla="*/ 1169 h 1813"/>
                <a:gd name="T20" fmla="*/ 797 w 797"/>
                <a:gd name="T21" fmla="*/ 1169 h 1813"/>
                <a:gd name="T22" fmla="*/ 795 w 797"/>
                <a:gd name="T23" fmla="*/ 1085 h 1813"/>
                <a:gd name="T24" fmla="*/ 789 w 797"/>
                <a:gd name="T25" fmla="*/ 1001 h 1813"/>
                <a:gd name="T26" fmla="*/ 777 w 797"/>
                <a:gd name="T27" fmla="*/ 919 h 1813"/>
                <a:gd name="T28" fmla="*/ 763 w 797"/>
                <a:gd name="T29" fmla="*/ 837 h 1813"/>
                <a:gd name="T30" fmla="*/ 745 w 797"/>
                <a:gd name="T31" fmla="*/ 757 h 1813"/>
                <a:gd name="T32" fmla="*/ 723 w 797"/>
                <a:gd name="T33" fmla="*/ 679 h 1813"/>
                <a:gd name="T34" fmla="*/ 699 w 797"/>
                <a:gd name="T35" fmla="*/ 603 h 1813"/>
                <a:gd name="T36" fmla="*/ 669 w 797"/>
                <a:gd name="T37" fmla="*/ 529 h 1813"/>
                <a:gd name="T38" fmla="*/ 637 w 797"/>
                <a:gd name="T39" fmla="*/ 455 h 1813"/>
                <a:gd name="T40" fmla="*/ 601 w 797"/>
                <a:gd name="T41" fmla="*/ 383 h 1813"/>
                <a:gd name="T42" fmla="*/ 563 w 797"/>
                <a:gd name="T43" fmla="*/ 315 h 1813"/>
                <a:gd name="T44" fmla="*/ 521 w 797"/>
                <a:gd name="T45" fmla="*/ 246 h 1813"/>
                <a:gd name="T46" fmla="*/ 475 w 797"/>
                <a:gd name="T47" fmla="*/ 182 h 1813"/>
                <a:gd name="T48" fmla="*/ 427 w 797"/>
                <a:gd name="T49" fmla="*/ 118 h 1813"/>
                <a:gd name="T50" fmla="*/ 377 w 797"/>
                <a:gd name="T51" fmla="*/ 58 h 1813"/>
                <a:gd name="T52" fmla="*/ 323 w 797"/>
                <a:gd name="T53" fmla="*/ 0 h 1813"/>
                <a:gd name="T54" fmla="*/ 207 w 797"/>
                <a:gd name="T55" fmla="*/ 286 h 1813"/>
                <a:gd name="T56" fmla="*/ 0 w 797"/>
                <a:gd name="T57" fmla="*/ 491 h 1813"/>
                <a:gd name="T58" fmla="*/ 0 w 797"/>
                <a:gd name="T59" fmla="*/ 491 h 1813"/>
                <a:gd name="T60" fmla="*/ 26 w 797"/>
                <a:gd name="T61" fmla="*/ 527 h 1813"/>
                <a:gd name="T62" fmla="*/ 52 w 797"/>
                <a:gd name="T63" fmla="*/ 563 h 1813"/>
                <a:gd name="T64" fmla="*/ 76 w 797"/>
                <a:gd name="T65" fmla="*/ 601 h 1813"/>
                <a:gd name="T66" fmla="*/ 98 w 797"/>
                <a:gd name="T67" fmla="*/ 641 h 1813"/>
                <a:gd name="T68" fmla="*/ 120 w 797"/>
                <a:gd name="T69" fmla="*/ 681 h 1813"/>
                <a:gd name="T70" fmla="*/ 138 w 797"/>
                <a:gd name="T71" fmla="*/ 721 h 1813"/>
                <a:gd name="T72" fmla="*/ 156 w 797"/>
                <a:gd name="T73" fmla="*/ 763 h 1813"/>
                <a:gd name="T74" fmla="*/ 171 w 797"/>
                <a:gd name="T75" fmla="*/ 805 h 1813"/>
                <a:gd name="T76" fmla="*/ 185 w 797"/>
                <a:gd name="T77" fmla="*/ 849 h 1813"/>
                <a:gd name="T78" fmla="*/ 197 w 797"/>
                <a:gd name="T79" fmla="*/ 893 h 1813"/>
                <a:gd name="T80" fmla="*/ 209 w 797"/>
                <a:gd name="T81" fmla="*/ 937 h 1813"/>
                <a:gd name="T82" fmla="*/ 217 w 797"/>
                <a:gd name="T83" fmla="*/ 983 h 1813"/>
                <a:gd name="T84" fmla="*/ 225 w 797"/>
                <a:gd name="T85" fmla="*/ 1029 h 1813"/>
                <a:gd name="T86" fmla="*/ 229 w 797"/>
                <a:gd name="T87" fmla="*/ 1075 h 1813"/>
                <a:gd name="T88" fmla="*/ 233 w 797"/>
                <a:gd name="T89" fmla="*/ 1123 h 1813"/>
                <a:gd name="T90" fmla="*/ 233 w 797"/>
                <a:gd name="T91" fmla="*/ 1171 h 1813"/>
                <a:gd name="T92" fmla="*/ 233 w 797"/>
                <a:gd name="T93" fmla="*/ 1171 h 1813"/>
                <a:gd name="T94" fmla="*/ 231 w 797"/>
                <a:gd name="T95" fmla="*/ 1233 h 1813"/>
                <a:gd name="T96" fmla="*/ 227 w 797"/>
                <a:gd name="T97" fmla="*/ 1293 h 1813"/>
                <a:gd name="T98" fmla="*/ 219 w 797"/>
                <a:gd name="T99" fmla="*/ 1351 h 1813"/>
                <a:gd name="T100" fmla="*/ 207 w 797"/>
                <a:gd name="T101" fmla="*/ 1411 h 1813"/>
                <a:gd name="T102" fmla="*/ 193 w 797"/>
                <a:gd name="T103" fmla="*/ 1467 h 1813"/>
                <a:gd name="T104" fmla="*/ 175 w 797"/>
                <a:gd name="T105" fmla="*/ 1523 h 1813"/>
                <a:gd name="T106" fmla="*/ 156 w 797"/>
                <a:gd name="T107" fmla="*/ 1577 h 1813"/>
                <a:gd name="T108" fmla="*/ 134 w 797"/>
                <a:gd name="T109" fmla="*/ 1631 h 1813"/>
                <a:gd name="T110" fmla="*/ 375 w 797"/>
                <a:gd name="T111" fmla="*/ 1779 h 1813"/>
                <a:gd name="T112" fmla="*/ 669 w 797"/>
                <a:gd name="T113" fmla="*/ 1813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7" h="1813">
                  <a:moveTo>
                    <a:pt x="669" y="1813"/>
                  </a:moveTo>
                  <a:lnTo>
                    <a:pt x="669" y="1813"/>
                  </a:lnTo>
                  <a:lnTo>
                    <a:pt x="697" y="1737"/>
                  </a:lnTo>
                  <a:lnTo>
                    <a:pt x="723" y="1661"/>
                  </a:lnTo>
                  <a:lnTo>
                    <a:pt x="745" y="1581"/>
                  </a:lnTo>
                  <a:lnTo>
                    <a:pt x="763" y="1501"/>
                  </a:lnTo>
                  <a:lnTo>
                    <a:pt x="777" y="1421"/>
                  </a:lnTo>
                  <a:lnTo>
                    <a:pt x="787" y="1337"/>
                  </a:lnTo>
                  <a:lnTo>
                    <a:pt x="795" y="1253"/>
                  </a:lnTo>
                  <a:lnTo>
                    <a:pt x="797" y="1169"/>
                  </a:lnTo>
                  <a:lnTo>
                    <a:pt x="797" y="1169"/>
                  </a:lnTo>
                  <a:lnTo>
                    <a:pt x="795" y="1085"/>
                  </a:lnTo>
                  <a:lnTo>
                    <a:pt x="789" y="1001"/>
                  </a:lnTo>
                  <a:lnTo>
                    <a:pt x="777" y="919"/>
                  </a:lnTo>
                  <a:lnTo>
                    <a:pt x="763" y="837"/>
                  </a:lnTo>
                  <a:lnTo>
                    <a:pt x="745" y="757"/>
                  </a:lnTo>
                  <a:lnTo>
                    <a:pt x="723" y="679"/>
                  </a:lnTo>
                  <a:lnTo>
                    <a:pt x="699" y="603"/>
                  </a:lnTo>
                  <a:lnTo>
                    <a:pt x="669" y="529"/>
                  </a:lnTo>
                  <a:lnTo>
                    <a:pt x="637" y="455"/>
                  </a:lnTo>
                  <a:lnTo>
                    <a:pt x="601" y="383"/>
                  </a:lnTo>
                  <a:lnTo>
                    <a:pt x="563" y="315"/>
                  </a:lnTo>
                  <a:lnTo>
                    <a:pt x="521" y="246"/>
                  </a:lnTo>
                  <a:lnTo>
                    <a:pt x="475" y="182"/>
                  </a:lnTo>
                  <a:lnTo>
                    <a:pt x="427" y="118"/>
                  </a:lnTo>
                  <a:lnTo>
                    <a:pt x="377" y="58"/>
                  </a:lnTo>
                  <a:lnTo>
                    <a:pt x="323" y="0"/>
                  </a:lnTo>
                  <a:lnTo>
                    <a:pt x="207" y="286"/>
                  </a:lnTo>
                  <a:lnTo>
                    <a:pt x="0" y="491"/>
                  </a:lnTo>
                  <a:lnTo>
                    <a:pt x="0" y="491"/>
                  </a:lnTo>
                  <a:lnTo>
                    <a:pt x="26" y="527"/>
                  </a:lnTo>
                  <a:lnTo>
                    <a:pt x="52" y="563"/>
                  </a:lnTo>
                  <a:lnTo>
                    <a:pt x="76" y="601"/>
                  </a:lnTo>
                  <a:lnTo>
                    <a:pt x="98" y="641"/>
                  </a:lnTo>
                  <a:lnTo>
                    <a:pt x="120" y="681"/>
                  </a:lnTo>
                  <a:lnTo>
                    <a:pt x="138" y="721"/>
                  </a:lnTo>
                  <a:lnTo>
                    <a:pt x="156" y="763"/>
                  </a:lnTo>
                  <a:lnTo>
                    <a:pt x="171" y="805"/>
                  </a:lnTo>
                  <a:lnTo>
                    <a:pt x="185" y="849"/>
                  </a:lnTo>
                  <a:lnTo>
                    <a:pt x="197" y="893"/>
                  </a:lnTo>
                  <a:lnTo>
                    <a:pt x="209" y="937"/>
                  </a:lnTo>
                  <a:lnTo>
                    <a:pt x="217" y="983"/>
                  </a:lnTo>
                  <a:lnTo>
                    <a:pt x="225" y="1029"/>
                  </a:lnTo>
                  <a:lnTo>
                    <a:pt x="229" y="1075"/>
                  </a:lnTo>
                  <a:lnTo>
                    <a:pt x="233" y="1123"/>
                  </a:lnTo>
                  <a:lnTo>
                    <a:pt x="233" y="1171"/>
                  </a:lnTo>
                  <a:lnTo>
                    <a:pt x="233" y="1171"/>
                  </a:lnTo>
                  <a:lnTo>
                    <a:pt x="231" y="1233"/>
                  </a:lnTo>
                  <a:lnTo>
                    <a:pt x="227" y="1293"/>
                  </a:lnTo>
                  <a:lnTo>
                    <a:pt x="219" y="1351"/>
                  </a:lnTo>
                  <a:lnTo>
                    <a:pt x="207" y="1411"/>
                  </a:lnTo>
                  <a:lnTo>
                    <a:pt x="193" y="1467"/>
                  </a:lnTo>
                  <a:lnTo>
                    <a:pt x="175" y="1523"/>
                  </a:lnTo>
                  <a:lnTo>
                    <a:pt x="156" y="1577"/>
                  </a:lnTo>
                  <a:lnTo>
                    <a:pt x="134" y="1631"/>
                  </a:lnTo>
                  <a:lnTo>
                    <a:pt x="375" y="1779"/>
                  </a:lnTo>
                  <a:lnTo>
                    <a:pt x="669" y="1813"/>
                  </a:lnTo>
                  <a:close/>
                </a:path>
              </a:pathLst>
            </a:custGeom>
            <a:solidFill>
              <a:srgbClr val="C0CF3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2"/>
            <p:cNvSpPr>
              <a:spLocks/>
            </p:cNvSpPr>
            <p:nvPr/>
          </p:nvSpPr>
          <p:spPr bwMode="auto">
            <a:xfrm>
              <a:off x="6965356" y="3341583"/>
              <a:ext cx="860805" cy="832210"/>
            </a:xfrm>
            <a:custGeom>
              <a:avLst/>
              <a:gdLst>
                <a:gd name="T0" fmla="*/ 304 w 622"/>
                <a:gd name="T1" fmla="*/ 0 h 622"/>
                <a:gd name="T2" fmla="*/ 242 w 622"/>
                <a:gd name="T3" fmla="*/ 8 h 622"/>
                <a:gd name="T4" fmla="*/ 184 w 622"/>
                <a:gd name="T5" fmla="*/ 28 h 622"/>
                <a:gd name="T6" fmla="*/ 132 w 622"/>
                <a:gd name="T7" fmla="*/ 56 h 622"/>
                <a:gd name="T8" fmla="*/ 86 w 622"/>
                <a:gd name="T9" fmla="*/ 96 h 622"/>
                <a:gd name="T10" fmla="*/ 50 w 622"/>
                <a:gd name="T11" fmla="*/ 142 h 622"/>
                <a:gd name="T12" fmla="*/ 22 w 622"/>
                <a:gd name="T13" fmla="*/ 196 h 622"/>
                <a:gd name="T14" fmla="*/ 6 w 622"/>
                <a:gd name="T15" fmla="*/ 256 h 622"/>
                <a:gd name="T16" fmla="*/ 0 w 622"/>
                <a:gd name="T17" fmla="*/ 318 h 622"/>
                <a:gd name="T18" fmla="*/ 2 w 622"/>
                <a:gd name="T19" fmla="*/ 350 h 622"/>
                <a:gd name="T20" fmla="*/ 16 w 622"/>
                <a:gd name="T21" fmla="*/ 410 h 622"/>
                <a:gd name="T22" fmla="*/ 42 w 622"/>
                <a:gd name="T23" fmla="*/ 466 h 622"/>
                <a:gd name="T24" fmla="*/ 76 w 622"/>
                <a:gd name="T25" fmla="*/ 514 h 622"/>
                <a:gd name="T26" fmla="*/ 118 w 622"/>
                <a:gd name="T27" fmla="*/ 556 h 622"/>
                <a:gd name="T28" fmla="*/ 170 w 622"/>
                <a:gd name="T29" fmla="*/ 588 h 622"/>
                <a:gd name="T30" fmla="*/ 226 w 622"/>
                <a:gd name="T31" fmla="*/ 610 h 622"/>
                <a:gd name="T32" fmla="*/ 286 w 622"/>
                <a:gd name="T33" fmla="*/ 622 h 622"/>
                <a:gd name="T34" fmla="*/ 318 w 622"/>
                <a:gd name="T35" fmla="*/ 622 h 622"/>
                <a:gd name="T36" fmla="*/ 380 w 622"/>
                <a:gd name="T37" fmla="*/ 614 h 622"/>
                <a:gd name="T38" fmla="*/ 438 w 622"/>
                <a:gd name="T39" fmla="*/ 596 h 622"/>
                <a:gd name="T40" fmla="*/ 492 w 622"/>
                <a:gd name="T41" fmla="*/ 566 h 622"/>
                <a:gd name="T42" fmla="*/ 536 w 622"/>
                <a:gd name="T43" fmla="*/ 526 h 622"/>
                <a:gd name="T44" fmla="*/ 574 w 622"/>
                <a:gd name="T45" fmla="*/ 480 h 622"/>
                <a:gd name="T46" fmla="*/ 600 w 622"/>
                <a:gd name="T47" fmla="*/ 426 h 622"/>
                <a:gd name="T48" fmla="*/ 618 w 622"/>
                <a:gd name="T49" fmla="*/ 366 h 622"/>
                <a:gd name="T50" fmla="*/ 622 w 622"/>
                <a:gd name="T51" fmla="*/ 304 h 622"/>
                <a:gd name="T52" fmla="*/ 620 w 622"/>
                <a:gd name="T53" fmla="*/ 272 h 622"/>
                <a:gd name="T54" fmla="*/ 606 w 622"/>
                <a:gd name="T55" fmla="*/ 212 h 622"/>
                <a:gd name="T56" fmla="*/ 582 w 622"/>
                <a:gd name="T57" fmla="*/ 156 h 622"/>
                <a:gd name="T58" fmla="*/ 548 w 622"/>
                <a:gd name="T59" fmla="*/ 108 h 622"/>
                <a:gd name="T60" fmla="*/ 504 w 622"/>
                <a:gd name="T61" fmla="*/ 66 h 622"/>
                <a:gd name="T62" fmla="*/ 454 w 622"/>
                <a:gd name="T63" fmla="*/ 34 h 622"/>
                <a:gd name="T64" fmla="*/ 398 w 622"/>
                <a:gd name="T65" fmla="*/ 12 h 622"/>
                <a:gd name="T66" fmla="*/ 336 w 622"/>
                <a:gd name="T67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22" h="622">
                  <a:moveTo>
                    <a:pt x="304" y="0"/>
                  </a:moveTo>
                  <a:lnTo>
                    <a:pt x="304" y="0"/>
                  </a:lnTo>
                  <a:lnTo>
                    <a:pt x="272" y="2"/>
                  </a:lnTo>
                  <a:lnTo>
                    <a:pt x="242" y="8"/>
                  </a:lnTo>
                  <a:lnTo>
                    <a:pt x="212" y="16"/>
                  </a:lnTo>
                  <a:lnTo>
                    <a:pt x="184" y="28"/>
                  </a:lnTo>
                  <a:lnTo>
                    <a:pt x="156" y="40"/>
                  </a:lnTo>
                  <a:lnTo>
                    <a:pt x="132" y="56"/>
                  </a:lnTo>
                  <a:lnTo>
                    <a:pt x="108" y="76"/>
                  </a:lnTo>
                  <a:lnTo>
                    <a:pt x="86" y="96"/>
                  </a:lnTo>
                  <a:lnTo>
                    <a:pt x="66" y="118"/>
                  </a:lnTo>
                  <a:lnTo>
                    <a:pt x="50" y="142"/>
                  </a:lnTo>
                  <a:lnTo>
                    <a:pt x="34" y="168"/>
                  </a:lnTo>
                  <a:lnTo>
                    <a:pt x="22" y="196"/>
                  </a:lnTo>
                  <a:lnTo>
                    <a:pt x="12" y="226"/>
                  </a:lnTo>
                  <a:lnTo>
                    <a:pt x="6" y="256"/>
                  </a:lnTo>
                  <a:lnTo>
                    <a:pt x="2" y="286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2" y="350"/>
                  </a:lnTo>
                  <a:lnTo>
                    <a:pt x="8" y="380"/>
                  </a:lnTo>
                  <a:lnTo>
                    <a:pt x="16" y="410"/>
                  </a:lnTo>
                  <a:lnTo>
                    <a:pt x="28" y="438"/>
                  </a:lnTo>
                  <a:lnTo>
                    <a:pt x="42" y="466"/>
                  </a:lnTo>
                  <a:lnTo>
                    <a:pt x="58" y="490"/>
                  </a:lnTo>
                  <a:lnTo>
                    <a:pt x="76" y="514"/>
                  </a:lnTo>
                  <a:lnTo>
                    <a:pt x="96" y="536"/>
                  </a:lnTo>
                  <a:lnTo>
                    <a:pt x="118" y="556"/>
                  </a:lnTo>
                  <a:lnTo>
                    <a:pt x="144" y="572"/>
                  </a:lnTo>
                  <a:lnTo>
                    <a:pt x="170" y="588"/>
                  </a:lnTo>
                  <a:lnTo>
                    <a:pt x="196" y="600"/>
                  </a:lnTo>
                  <a:lnTo>
                    <a:pt x="226" y="610"/>
                  </a:lnTo>
                  <a:lnTo>
                    <a:pt x="256" y="618"/>
                  </a:lnTo>
                  <a:lnTo>
                    <a:pt x="286" y="622"/>
                  </a:lnTo>
                  <a:lnTo>
                    <a:pt x="318" y="622"/>
                  </a:lnTo>
                  <a:lnTo>
                    <a:pt x="318" y="622"/>
                  </a:lnTo>
                  <a:lnTo>
                    <a:pt x="350" y="620"/>
                  </a:lnTo>
                  <a:lnTo>
                    <a:pt x="380" y="614"/>
                  </a:lnTo>
                  <a:lnTo>
                    <a:pt x="410" y="606"/>
                  </a:lnTo>
                  <a:lnTo>
                    <a:pt x="438" y="596"/>
                  </a:lnTo>
                  <a:lnTo>
                    <a:pt x="466" y="582"/>
                  </a:lnTo>
                  <a:lnTo>
                    <a:pt x="492" y="566"/>
                  </a:lnTo>
                  <a:lnTo>
                    <a:pt x="514" y="546"/>
                  </a:lnTo>
                  <a:lnTo>
                    <a:pt x="536" y="526"/>
                  </a:lnTo>
                  <a:lnTo>
                    <a:pt x="556" y="504"/>
                  </a:lnTo>
                  <a:lnTo>
                    <a:pt x="574" y="480"/>
                  </a:lnTo>
                  <a:lnTo>
                    <a:pt x="588" y="454"/>
                  </a:lnTo>
                  <a:lnTo>
                    <a:pt x="600" y="426"/>
                  </a:lnTo>
                  <a:lnTo>
                    <a:pt x="610" y="396"/>
                  </a:lnTo>
                  <a:lnTo>
                    <a:pt x="618" y="366"/>
                  </a:lnTo>
                  <a:lnTo>
                    <a:pt x="622" y="336"/>
                  </a:lnTo>
                  <a:lnTo>
                    <a:pt x="622" y="304"/>
                  </a:lnTo>
                  <a:lnTo>
                    <a:pt x="622" y="304"/>
                  </a:lnTo>
                  <a:lnTo>
                    <a:pt x="620" y="272"/>
                  </a:lnTo>
                  <a:lnTo>
                    <a:pt x="614" y="242"/>
                  </a:lnTo>
                  <a:lnTo>
                    <a:pt x="606" y="212"/>
                  </a:lnTo>
                  <a:lnTo>
                    <a:pt x="596" y="184"/>
                  </a:lnTo>
                  <a:lnTo>
                    <a:pt x="582" y="156"/>
                  </a:lnTo>
                  <a:lnTo>
                    <a:pt x="566" y="132"/>
                  </a:lnTo>
                  <a:lnTo>
                    <a:pt x="548" y="108"/>
                  </a:lnTo>
                  <a:lnTo>
                    <a:pt x="526" y="86"/>
                  </a:lnTo>
                  <a:lnTo>
                    <a:pt x="504" y="66"/>
                  </a:lnTo>
                  <a:lnTo>
                    <a:pt x="480" y="50"/>
                  </a:lnTo>
                  <a:lnTo>
                    <a:pt x="454" y="34"/>
                  </a:lnTo>
                  <a:lnTo>
                    <a:pt x="426" y="22"/>
                  </a:lnTo>
                  <a:lnTo>
                    <a:pt x="398" y="12"/>
                  </a:lnTo>
                  <a:lnTo>
                    <a:pt x="368" y="4"/>
                  </a:lnTo>
                  <a:lnTo>
                    <a:pt x="336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C0CF3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4"/>
            <p:cNvSpPr>
              <a:spLocks/>
            </p:cNvSpPr>
            <p:nvPr/>
          </p:nvSpPr>
          <p:spPr bwMode="auto">
            <a:xfrm>
              <a:off x="7081606" y="3453971"/>
              <a:ext cx="628305" cy="607433"/>
            </a:xfrm>
            <a:custGeom>
              <a:avLst/>
              <a:gdLst>
                <a:gd name="T0" fmla="*/ 222 w 454"/>
                <a:gd name="T1" fmla="*/ 0 h 454"/>
                <a:gd name="T2" fmla="*/ 176 w 454"/>
                <a:gd name="T3" fmla="*/ 6 h 454"/>
                <a:gd name="T4" fmla="*/ 134 w 454"/>
                <a:gd name="T5" fmla="*/ 20 h 454"/>
                <a:gd name="T6" fmla="*/ 96 w 454"/>
                <a:gd name="T7" fmla="*/ 42 h 454"/>
                <a:gd name="T8" fmla="*/ 64 w 454"/>
                <a:gd name="T9" fmla="*/ 70 h 454"/>
                <a:gd name="T10" fmla="*/ 36 w 454"/>
                <a:gd name="T11" fmla="*/ 104 h 454"/>
                <a:gd name="T12" fmla="*/ 16 w 454"/>
                <a:gd name="T13" fmla="*/ 144 h 454"/>
                <a:gd name="T14" fmla="*/ 4 w 454"/>
                <a:gd name="T15" fmla="*/ 186 h 454"/>
                <a:gd name="T16" fmla="*/ 0 w 454"/>
                <a:gd name="T17" fmla="*/ 232 h 454"/>
                <a:gd name="T18" fmla="*/ 2 w 454"/>
                <a:gd name="T19" fmla="*/ 256 h 454"/>
                <a:gd name="T20" fmla="*/ 12 w 454"/>
                <a:gd name="T21" fmla="*/ 300 h 454"/>
                <a:gd name="T22" fmla="*/ 30 w 454"/>
                <a:gd name="T23" fmla="*/ 340 h 454"/>
                <a:gd name="T24" fmla="*/ 56 w 454"/>
                <a:gd name="T25" fmla="*/ 376 h 454"/>
                <a:gd name="T26" fmla="*/ 88 w 454"/>
                <a:gd name="T27" fmla="*/ 406 h 454"/>
                <a:gd name="T28" fmla="*/ 124 w 454"/>
                <a:gd name="T29" fmla="*/ 428 h 454"/>
                <a:gd name="T30" fmla="*/ 164 w 454"/>
                <a:gd name="T31" fmla="*/ 446 h 454"/>
                <a:gd name="T32" fmla="*/ 210 w 454"/>
                <a:gd name="T33" fmla="*/ 454 h 454"/>
                <a:gd name="T34" fmla="*/ 232 w 454"/>
                <a:gd name="T35" fmla="*/ 454 h 454"/>
                <a:gd name="T36" fmla="*/ 278 w 454"/>
                <a:gd name="T37" fmla="*/ 448 h 454"/>
                <a:gd name="T38" fmla="*/ 320 w 454"/>
                <a:gd name="T39" fmla="*/ 434 h 454"/>
                <a:gd name="T40" fmla="*/ 358 w 454"/>
                <a:gd name="T41" fmla="*/ 412 h 454"/>
                <a:gd name="T42" fmla="*/ 392 w 454"/>
                <a:gd name="T43" fmla="*/ 384 h 454"/>
                <a:gd name="T44" fmla="*/ 418 w 454"/>
                <a:gd name="T45" fmla="*/ 350 h 454"/>
                <a:gd name="T46" fmla="*/ 438 w 454"/>
                <a:gd name="T47" fmla="*/ 310 h 454"/>
                <a:gd name="T48" fmla="*/ 450 w 454"/>
                <a:gd name="T49" fmla="*/ 268 h 454"/>
                <a:gd name="T50" fmla="*/ 454 w 454"/>
                <a:gd name="T51" fmla="*/ 222 h 454"/>
                <a:gd name="T52" fmla="*/ 452 w 454"/>
                <a:gd name="T53" fmla="*/ 198 h 454"/>
                <a:gd name="T54" fmla="*/ 442 w 454"/>
                <a:gd name="T55" fmla="*/ 154 h 454"/>
                <a:gd name="T56" fmla="*/ 424 w 454"/>
                <a:gd name="T57" fmla="*/ 114 h 454"/>
                <a:gd name="T58" fmla="*/ 400 w 454"/>
                <a:gd name="T59" fmla="*/ 78 h 454"/>
                <a:gd name="T60" fmla="*/ 368 w 454"/>
                <a:gd name="T61" fmla="*/ 48 h 454"/>
                <a:gd name="T62" fmla="*/ 332 w 454"/>
                <a:gd name="T63" fmla="*/ 26 h 454"/>
                <a:gd name="T64" fmla="*/ 290 w 454"/>
                <a:gd name="T65" fmla="*/ 8 h 454"/>
                <a:gd name="T66" fmla="*/ 246 w 454"/>
                <a:gd name="T67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4" h="454">
                  <a:moveTo>
                    <a:pt x="222" y="0"/>
                  </a:moveTo>
                  <a:lnTo>
                    <a:pt x="222" y="0"/>
                  </a:lnTo>
                  <a:lnTo>
                    <a:pt x="200" y="2"/>
                  </a:lnTo>
                  <a:lnTo>
                    <a:pt x="176" y="6"/>
                  </a:lnTo>
                  <a:lnTo>
                    <a:pt x="156" y="12"/>
                  </a:lnTo>
                  <a:lnTo>
                    <a:pt x="134" y="20"/>
                  </a:lnTo>
                  <a:lnTo>
                    <a:pt x="114" y="30"/>
                  </a:lnTo>
                  <a:lnTo>
                    <a:pt x="96" y="42"/>
                  </a:lnTo>
                  <a:lnTo>
                    <a:pt x="80" y="56"/>
                  </a:lnTo>
                  <a:lnTo>
                    <a:pt x="64" y="70"/>
                  </a:lnTo>
                  <a:lnTo>
                    <a:pt x="50" y="86"/>
                  </a:lnTo>
                  <a:lnTo>
                    <a:pt x="36" y="104"/>
                  </a:lnTo>
                  <a:lnTo>
                    <a:pt x="26" y="124"/>
                  </a:lnTo>
                  <a:lnTo>
                    <a:pt x="16" y="144"/>
                  </a:lnTo>
                  <a:lnTo>
                    <a:pt x="10" y="164"/>
                  </a:lnTo>
                  <a:lnTo>
                    <a:pt x="4" y="186"/>
                  </a:lnTo>
                  <a:lnTo>
                    <a:pt x="2" y="208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2" y="256"/>
                  </a:lnTo>
                  <a:lnTo>
                    <a:pt x="6" y="278"/>
                  </a:lnTo>
                  <a:lnTo>
                    <a:pt x="12" y="300"/>
                  </a:lnTo>
                  <a:lnTo>
                    <a:pt x="20" y="320"/>
                  </a:lnTo>
                  <a:lnTo>
                    <a:pt x="30" y="340"/>
                  </a:lnTo>
                  <a:lnTo>
                    <a:pt x="42" y="358"/>
                  </a:lnTo>
                  <a:lnTo>
                    <a:pt x="56" y="376"/>
                  </a:lnTo>
                  <a:lnTo>
                    <a:pt x="70" y="392"/>
                  </a:lnTo>
                  <a:lnTo>
                    <a:pt x="88" y="406"/>
                  </a:lnTo>
                  <a:lnTo>
                    <a:pt x="104" y="418"/>
                  </a:lnTo>
                  <a:lnTo>
                    <a:pt x="124" y="428"/>
                  </a:lnTo>
                  <a:lnTo>
                    <a:pt x="144" y="438"/>
                  </a:lnTo>
                  <a:lnTo>
                    <a:pt x="164" y="446"/>
                  </a:lnTo>
                  <a:lnTo>
                    <a:pt x="186" y="450"/>
                  </a:lnTo>
                  <a:lnTo>
                    <a:pt x="210" y="454"/>
                  </a:lnTo>
                  <a:lnTo>
                    <a:pt x="232" y="454"/>
                  </a:lnTo>
                  <a:lnTo>
                    <a:pt x="232" y="454"/>
                  </a:lnTo>
                  <a:lnTo>
                    <a:pt x="256" y="452"/>
                  </a:lnTo>
                  <a:lnTo>
                    <a:pt x="278" y="448"/>
                  </a:lnTo>
                  <a:lnTo>
                    <a:pt x="300" y="442"/>
                  </a:lnTo>
                  <a:lnTo>
                    <a:pt x="320" y="434"/>
                  </a:lnTo>
                  <a:lnTo>
                    <a:pt x="340" y="424"/>
                  </a:lnTo>
                  <a:lnTo>
                    <a:pt x="358" y="412"/>
                  </a:lnTo>
                  <a:lnTo>
                    <a:pt x="376" y="398"/>
                  </a:lnTo>
                  <a:lnTo>
                    <a:pt x="392" y="384"/>
                  </a:lnTo>
                  <a:lnTo>
                    <a:pt x="406" y="368"/>
                  </a:lnTo>
                  <a:lnTo>
                    <a:pt x="418" y="350"/>
                  </a:lnTo>
                  <a:lnTo>
                    <a:pt x="430" y="330"/>
                  </a:lnTo>
                  <a:lnTo>
                    <a:pt x="438" y="310"/>
                  </a:lnTo>
                  <a:lnTo>
                    <a:pt x="446" y="290"/>
                  </a:lnTo>
                  <a:lnTo>
                    <a:pt x="450" y="268"/>
                  </a:lnTo>
                  <a:lnTo>
                    <a:pt x="454" y="246"/>
                  </a:lnTo>
                  <a:lnTo>
                    <a:pt x="454" y="222"/>
                  </a:lnTo>
                  <a:lnTo>
                    <a:pt x="454" y="222"/>
                  </a:lnTo>
                  <a:lnTo>
                    <a:pt x="452" y="198"/>
                  </a:lnTo>
                  <a:lnTo>
                    <a:pt x="448" y="176"/>
                  </a:lnTo>
                  <a:lnTo>
                    <a:pt x="442" y="154"/>
                  </a:lnTo>
                  <a:lnTo>
                    <a:pt x="434" y="134"/>
                  </a:lnTo>
                  <a:lnTo>
                    <a:pt x="424" y="114"/>
                  </a:lnTo>
                  <a:lnTo>
                    <a:pt x="412" y="96"/>
                  </a:lnTo>
                  <a:lnTo>
                    <a:pt x="400" y="78"/>
                  </a:lnTo>
                  <a:lnTo>
                    <a:pt x="384" y="64"/>
                  </a:lnTo>
                  <a:lnTo>
                    <a:pt x="368" y="48"/>
                  </a:lnTo>
                  <a:lnTo>
                    <a:pt x="350" y="36"/>
                  </a:lnTo>
                  <a:lnTo>
                    <a:pt x="332" y="26"/>
                  </a:lnTo>
                  <a:lnTo>
                    <a:pt x="310" y="16"/>
                  </a:lnTo>
                  <a:lnTo>
                    <a:pt x="290" y="8"/>
                  </a:lnTo>
                  <a:lnTo>
                    <a:pt x="268" y="4"/>
                  </a:lnTo>
                  <a:lnTo>
                    <a:pt x="246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400" b="1" dirty="0"/>
                <a:t>2</a:t>
              </a:r>
            </a:p>
          </p:txBody>
        </p:sp>
        <p:grpSp>
          <p:nvGrpSpPr>
            <p:cNvPr id="51" name="Group 80"/>
            <p:cNvGrpSpPr/>
            <p:nvPr/>
          </p:nvGrpSpPr>
          <p:grpSpPr>
            <a:xfrm>
              <a:off x="8150003" y="2255135"/>
              <a:ext cx="2358464" cy="1030533"/>
              <a:chOff x="1154350" y="19517"/>
              <a:chExt cx="2705381" cy="1222736"/>
            </a:xfrm>
          </p:grpSpPr>
          <p:sp>
            <p:nvSpPr>
              <p:cNvPr id="62" name="TextBox 81"/>
              <p:cNvSpPr txBox="1"/>
              <p:nvPr/>
            </p:nvSpPr>
            <p:spPr>
              <a:xfrm>
                <a:off x="1154350" y="19517"/>
                <a:ext cx="2705381" cy="43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latin typeface="+mj-lt"/>
                  </a:rPr>
                  <a:t>CHANCEN</a:t>
                </a:r>
              </a:p>
            </p:txBody>
          </p:sp>
          <p:sp>
            <p:nvSpPr>
              <p:cNvPr id="63" name="TextBox 82"/>
              <p:cNvSpPr txBox="1"/>
              <p:nvPr/>
            </p:nvSpPr>
            <p:spPr>
              <a:xfrm>
                <a:off x="1154350" y="475376"/>
                <a:ext cx="1999588" cy="766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latin typeface="Arial Narrow" panose="020B0606020202030204" pitchFamily="34" charset="0"/>
                  </a:rPr>
                  <a:t>Der ideale Kunde Marketingziele</a:t>
                </a:r>
              </a:p>
            </p:txBody>
          </p:sp>
        </p:grpSp>
      </p:grpSp>
      <p:grpSp>
        <p:nvGrpSpPr>
          <p:cNvPr id="5" name="Gruppieren 4"/>
          <p:cNvGrpSpPr/>
          <p:nvPr/>
        </p:nvGrpSpPr>
        <p:grpSpPr>
          <a:xfrm>
            <a:off x="4772316" y="4165651"/>
            <a:ext cx="5554313" cy="1831663"/>
            <a:chOff x="4772316" y="4165651"/>
            <a:chExt cx="5554313" cy="1831663"/>
          </a:xfrm>
        </p:grpSpPr>
        <p:grpSp>
          <p:nvGrpSpPr>
            <p:cNvPr id="47" name="Group 65"/>
            <p:cNvGrpSpPr/>
            <p:nvPr/>
          </p:nvGrpSpPr>
          <p:grpSpPr>
            <a:xfrm>
              <a:off x="4772316" y="4165651"/>
              <a:ext cx="2356835" cy="1831663"/>
              <a:chOff x="5591176" y="4225926"/>
              <a:chExt cx="2703513" cy="2173287"/>
            </a:xfrm>
          </p:grpSpPr>
          <p:sp>
            <p:nvSpPr>
              <p:cNvPr id="72" name="Freeform 8"/>
              <p:cNvSpPr>
                <a:spLocks/>
              </p:cNvSpPr>
              <p:nvPr/>
            </p:nvSpPr>
            <p:spPr bwMode="auto">
              <a:xfrm>
                <a:off x="5591176" y="4225926"/>
                <a:ext cx="2703513" cy="1735138"/>
              </a:xfrm>
              <a:custGeom>
                <a:avLst/>
                <a:gdLst>
                  <a:gd name="T0" fmla="*/ 1168 w 1703"/>
                  <a:gd name="T1" fmla="*/ 0 h 1093"/>
                  <a:gd name="T2" fmla="*/ 1130 w 1703"/>
                  <a:gd name="T3" fmla="*/ 58 h 1093"/>
                  <a:gd name="T4" fmla="*/ 1042 w 1703"/>
                  <a:gd name="T5" fmla="*/ 164 h 1093"/>
                  <a:gd name="T6" fmla="*/ 944 w 1703"/>
                  <a:gd name="T7" fmla="*/ 260 h 1093"/>
                  <a:gd name="T8" fmla="*/ 834 w 1703"/>
                  <a:gd name="T9" fmla="*/ 342 h 1093"/>
                  <a:gd name="T10" fmla="*/ 712 w 1703"/>
                  <a:gd name="T11" fmla="*/ 412 h 1093"/>
                  <a:gd name="T12" fmla="*/ 584 w 1703"/>
                  <a:gd name="T13" fmla="*/ 465 h 1093"/>
                  <a:gd name="T14" fmla="*/ 446 w 1703"/>
                  <a:gd name="T15" fmla="*/ 501 h 1093"/>
                  <a:gd name="T16" fmla="*/ 304 w 1703"/>
                  <a:gd name="T17" fmla="*/ 521 h 1093"/>
                  <a:gd name="T18" fmla="*/ 230 w 1703"/>
                  <a:gd name="T19" fmla="*/ 523 h 1093"/>
                  <a:gd name="T20" fmla="*/ 166 w 1703"/>
                  <a:gd name="T21" fmla="*/ 521 h 1093"/>
                  <a:gd name="T22" fmla="*/ 0 w 1703"/>
                  <a:gd name="T23" fmla="*/ 787 h 1093"/>
                  <a:gd name="T24" fmla="*/ 18 w 1703"/>
                  <a:gd name="T25" fmla="*/ 1081 h 1093"/>
                  <a:gd name="T26" fmla="*/ 118 w 1703"/>
                  <a:gd name="T27" fmla="*/ 1091 h 1093"/>
                  <a:gd name="T28" fmla="*/ 220 w 1703"/>
                  <a:gd name="T29" fmla="*/ 1093 h 1093"/>
                  <a:gd name="T30" fmla="*/ 280 w 1703"/>
                  <a:gd name="T31" fmla="*/ 1093 h 1093"/>
                  <a:gd name="T32" fmla="*/ 400 w 1703"/>
                  <a:gd name="T33" fmla="*/ 1083 h 1093"/>
                  <a:gd name="T34" fmla="*/ 516 w 1703"/>
                  <a:gd name="T35" fmla="*/ 1067 h 1093"/>
                  <a:gd name="T36" fmla="*/ 628 w 1703"/>
                  <a:gd name="T37" fmla="*/ 1043 h 1093"/>
                  <a:gd name="T38" fmla="*/ 740 w 1703"/>
                  <a:gd name="T39" fmla="*/ 1011 h 1093"/>
                  <a:gd name="T40" fmla="*/ 846 w 1703"/>
                  <a:gd name="T41" fmla="*/ 973 h 1093"/>
                  <a:gd name="T42" fmla="*/ 950 w 1703"/>
                  <a:gd name="T43" fmla="*/ 927 h 1093"/>
                  <a:gd name="T44" fmla="*/ 1050 w 1703"/>
                  <a:gd name="T45" fmla="*/ 873 h 1093"/>
                  <a:gd name="T46" fmla="*/ 1146 w 1703"/>
                  <a:gd name="T47" fmla="*/ 815 h 1093"/>
                  <a:gd name="T48" fmla="*/ 1236 w 1703"/>
                  <a:gd name="T49" fmla="*/ 749 h 1093"/>
                  <a:gd name="T50" fmla="*/ 1323 w 1703"/>
                  <a:gd name="T51" fmla="*/ 679 h 1093"/>
                  <a:gd name="T52" fmla="*/ 1405 w 1703"/>
                  <a:gd name="T53" fmla="*/ 603 h 1093"/>
                  <a:gd name="T54" fmla="*/ 1481 w 1703"/>
                  <a:gd name="T55" fmla="*/ 521 h 1093"/>
                  <a:gd name="T56" fmla="*/ 1551 w 1703"/>
                  <a:gd name="T57" fmla="*/ 435 h 1093"/>
                  <a:gd name="T58" fmla="*/ 1617 w 1703"/>
                  <a:gd name="T59" fmla="*/ 342 h 1093"/>
                  <a:gd name="T60" fmla="*/ 1675 w 1703"/>
                  <a:gd name="T61" fmla="*/ 246 h 1093"/>
                  <a:gd name="T62" fmla="*/ 1427 w 1703"/>
                  <a:gd name="T63" fmla="*/ 158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03" h="1093">
                    <a:moveTo>
                      <a:pt x="1427" y="158"/>
                    </a:moveTo>
                    <a:lnTo>
                      <a:pt x="1168" y="0"/>
                    </a:lnTo>
                    <a:lnTo>
                      <a:pt x="1168" y="0"/>
                    </a:lnTo>
                    <a:lnTo>
                      <a:pt x="1130" y="58"/>
                    </a:lnTo>
                    <a:lnTo>
                      <a:pt x="1088" y="112"/>
                    </a:lnTo>
                    <a:lnTo>
                      <a:pt x="1042" y="164"/>
                    </a:lnTo>
                    <a:lnTo>
                      <a:pt x="994" y="214"/>
                    </a:lnTo>
                    <a:lnTo>
                      <a:pt x="944" y="260"/>
                    </a:lnTo>
                    <a:lnTo>
                      <a:pt x="890" y="304"/>
                    </a:lnTo>
                    <a:lnTo>
                      <a:pt x="834" y="342"/>
                    </a:lnTo>
                    <a:lnTo>
                      <a:pt x="774" y="378"/>
                    </a:lnTo>
                    <a:lnTo>
                      <a:pt x="712" y="412"/>
                    </a:lnTo>
                    <a:lnTo>
                      <a:pt x="650" y="441"/>
                    </a:lnTo>
                    <a:lnTo>
                      <a:pt x="584" y="465"/>
                    </a:lnTo>
                    <a:lnTo>
                      <a:pt x="516" y="485"/>
                    </a:lnTo>
                    <a:lnTo>
                      <a:pt x="446" y="501"/>
                    </a:lnTo>
                    <a:lnTo>
                      <a:pt x="376" y="513"/>
                    </a:lnTo>
                    <a:lnTo>
                      <a:pt x="304" y="521"/>
                    </a:lnTo>
                    <a:lnTo>
                      <a:pt x="268" y="523"/>
                    </a:lnTo>
                    <a:lnTo>
                      <a:pt x="230" y="523"/>
                    </a:lnTo>
                    <a:lnTo>
                      <a:pt x="230" y="523"/>
                    </a:lnTo>
                    <a:lnTo>
                      <a:pt x="166" y="521"/>
                    </a:lnTo>
                    <a:lnTo>
                      <a:pt x="104" y="515"/>
                    </a:lnTo>
                    <a:lnTo>
                      <a:pt x="0" y="787"/>
                    </a:lnTo>
                    <a:lnTo>
                      <a:pt x="18" y="1081"/>
                    </a:lnTo>
                    <a:lnTo>
                      <a:pt x="18" y="1081"/>
                    </a:lnTo>
                    <a:lnTo>
                      <a:pt x="68" y="1087"/>
                    </a:lnTo>
                    <a:lnTo>
                      <a:pt x="118" y="1091"/>
                    </a:lnTo>
                    <a:lnTo>
                      <a:pt x="170" y="1093"/>
                    </a:lnTo>
                    <a:lnTo>
                      <a:pt x="220" y="1093"/>
                    </a:lnTo>
                    <a:lnTo>
                      <a:pt x="220" y="1093"/>
                    </a:lnTo>
                    <a:lnTo>
                      <a:pt x="280" y="1093"/>
                    </a:lnTo>
                    <a:lnTo>
                      <a:pt x="340" y="1089"/>
                    </a:lnTo>
                    <a:lnTo>
                      <a:pt x="400" y="1083"/>
                    </a:lnTo>
                    <a:lnTo>
                      <a:pt x="458" y="1077"/>
                    </a:lnTo>
                    <a:lnTo>
                      <a:pt x="516" y="1067"/>
                    </a:lnTo>
                    <a:lnTo>
                      <a:pt x="572" y="1057"/>
                    </a:lnTo>
                    <a:lnTo>
                      <a:pt x="628" y="1043"/>
                    </a:lnTo>
                    <a:lnTo>
                      <a:pt x="684" y="1029"/>
                    </a:lnTo>
                    <a:lnTo>
                      <a:pt x="740" y="1011"/>
                    </a:lnTo>
                    <a:lnTo>
                      <a:pt x="794" y="993"/>
                    </a:lnTo>
                    <a:lnTo>
                      <a:pt x="846" y="973"/>
                    </a:lnTo>
                    <a:lnTo>
                      <a:pt x="898" y="951"/>
                    </a:lnTo>
                    <a:lnTo>
                      <a:pt x="950" y="927"/>
                    </a:lnTo>
                    <a:lnTo>
                      <a:pt x="1000" y="901"/>
                    </a:lnTo>
                    <a:lnTo>
                      <a:pt x="1050" y="873"/>
                    </a:lnTo>
                    <a:lnTo>
                      <a:pt x="1098" y="845"/>
                    </a:lnTo>
                    <a:lnTo>
                      <a:pt x="1146" y="815"/>
                    </a:lnTo>
                    <a:lnTo>
                      <a:pt x="1192" y="783"/>
                    </a:lnTo>
                    <a:lnTo>
                      <a:pt x="1236" y="749"/>
                    </a:lnTo>
                    <a:lnTo>
                      <a:pt x="1279" y="715"/>
                    </a:lnTo>
                    <a:lnTo>
                      <a:pt x="1323" y="679"/>
                    </a:lnTo>
                    <a:lnTo>
                      <a:pt x="1365" y="641"/>
                    </a:lnTo>
                    <a:lnTo>
                      <a:pt x="1405" y="603"/>
                    </a:lnTo>
                    <a:lnTo>
                      <a:pt x="1443" y="563"/>
                    </a:lnTo>
                    <a:lnTo>
                      <a:pt x="1481" y="521"/>
                    </a:lnTo>
                    <a:lnTo>
                      <a:pt x="1517" y="477"/>
                    </a:lnTo>
                    <a:lnTo>
                      <a:pt x="1551" y="435"/>
                    </a:lnTo>
                    <a:lnTo>
                      <a:pt x="1585" y="388"/>
                    </a:lnTo>
                    <a:lnTo>
                      <a:pt x="1617" y="342"/>
                    </a:lnTo>
                    <a:lnTo>
                      <a:pt x="1647" y="294"/>
                    </a:lnTo>
                    <a:lnTo>
                      <a:pt x="1675" y="246"/>
                    </a:lnTo>
                    <a:lnTo>
                      <a:pt x="1703" y="196"/>
                    </a:lnTo>
                    <a:lnTo>
                      <a:pt x="1427" y="158"/>
                    </a:lnTo>
                    <a:close/>
                  </a:path>
                </a:pathLst>
              </a:custGeom>
              <a:solidFill>
                <a:srgbClr val="4AB5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18"/>
              <p:cNvSpPr>
                <a:spLocks/>
              </p:cNvSpPr>
              <p:nvPr/>
            </p:nvSpPr>
            <p:spPr bwMode="auto">
              <a:xfrm>
                <a:off x="5778501" y="5411788"/>
                <a:ext cx="987425" cy="987425"/>
              </a:xfrm>
              <a:custGeom>
                <a:avLst/>
                <a:gdLst>
                  <a:gd name="T0" fmla="*/ 304 w 622"/>
                  <a:gd name="T1" fmla="*/ 0 h 622"/>
                  <a:gd name="T2" fmla="*/ 242 w 622"/>
                  <a:gd name="T3" fmla="*/ 8 h 622"/>
                  <a:gd name="T4" fmla="*/ 184 w 622"/>
                  <a:gd name="T5" fmla="*/ 26 h 622"/>
                  <a:gd name="T6" fmla="*/ 132 w 622"/>
                  <a:gd name="T7" fmla="*/ 56 h 622"/>
                  <a:gd name="T8" fmla="*/ 86 w 622"/>
                  <a:gd name="T9" fmla="*/ 96 h 622"/>
                  <a:gd name="T10" fmla="*/ 48 w 622"/>
                  <a:gd name="T11" fmla="*/ 142 h 622"/>
                  <a:gd name="T12" fmla="*/ 22 w 622"/>
                  <a:gd name="T13" fmla="*/ 196 h 622"/>
                  <a:gd name="T14" fmla="*/ 4 w 622"/>
                  <a:gd name="T15" fmla="*/ 254 h 622"/>
                  <a:gd name="T16" fmla="*/ 0 w 622"/>
                  <a:gd name="T17" fmla="*/ 318 h 622"/>
                  <a:gd name="T18" fmla="*/ 2 w 622"/>
                  <a:gd name="T19" fmla="*/ 350 h 622"/>
                  <a:gd name="T20" fmla="*/ 16 w 622"/>
                  <a:gd name="T21" fmla="*/ 410 h 622"/>
                  <a:gd name="T22" fmla="*/ 40 w 622"/>
                  <a:gd name="T23" fmla="*/ 464 h 622"/>
                  <a:gd name="T24" fmla="*/ 76 w 622"/>
                  <a:gd name="T25" fmla="*/ 514 h 622"/>
                  <a:gd name="T26" fmla="*/ 118 w 622"/>
                  <a:gd name="T27" fmla="*/ 556 h 622"/>
                  <a:gd name="T28" fmla="*/ 168 w 622"/>
                  <a:gd name="T29" fmla="*/ 588 h 622"/>
                  <a:gd name="T30" fmla="*/ 224 w 622"/>
                  <a:gd name="T31" fmla="*/ 610 h 622"/>
                  <a:gd name="T32" fmla="*/ 286 w 622"/>
                  <a:gd name="T33" fmla="*/ 620 h 622"/>
                  <a:gd name="T34" fmla="*/ 318 w 622"/>
                  <a:gd name="T35" fmla="*/ 622 h 622"/>
                  <a:gd name="T36" fmla="*/ 380 w 622"/>
                  <a:gd name="T37" fmla="*/ 614 h 622"/>
                  <a:gd name="T38" fmla="*/ 438 w 622"/>
                  <a:gd name="T39" fmla="*/ 594 h 622"/>
                  <a:gd name="T40" fmla="*/ 490 w 622"/>
                  <a:gd name="T41" fmla="*/ 564 h 622"/>
                  <a:gd name="T42" fmla="*/ 536 w 622"/>
                  <a:gd name="T43" fmla="*/ 526 h 622"/>
                  <a:gd name="T44" fmla="*/ 572 w 622"/>
                  <a:gd name="T45" fmla="*/ 478 h 622"/>
                  <a:gd name="T46" fmla="*/ 600 w 622"/>
                  <a:gd name="T47" fmla="*/ 426 h 622"/>
                  <a:gd name="T48" fmla="*/ 618 w 622"/>
                  <a:gd name="T49" fmla="*/ 366 h 622"/>
                  <a:gd name="T50" fmla="*/ 622 w 622"/>
                  <a:gd name="T51" fmla="*/ 304 h 622"/>
                  <a:gd name="T52" fmla="*/ 620 w 622"/>
                  <a:gd name="T53" fmla="*/ 272 h 622"/>
                  <a:gd name="T54" fmla="*/ 606 w 622"/>
                  <a:gd name="T55" fmla="*/ 212 h 622"/>
                  <a:gd name="T56" fmla="*/ 582 w 622"/>
                  <a:gd name="T57" fmla="*/ 156 h 622"/>
                  <a:gd name="T58" fmla="*/ 546 w 622"/>
                  <a:gd name="T59" fmla="*/ 108 h 622"/>
                  <a:gd name="T60" fmla="*/ 504 w 622"/>
                  <a:gd name="T61" fmla="*/ 66 h 622"/>
                  <a:gd name="T62" fmla="*/ 454 w 622"/>
                  <a:gd name="T63" fmla="*/ 34 h 622"/>
                  <a:gd name="T64" fmla="*/ 396 w 622"/>
                  <a:gd name="T65" fmla="*/ 12 h 622"/>
                  <a:gd name="T66" fmla="*/ 336 w 622"/>
                  <a:gd name="T67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22" h="622">
                    <a:moveTo>
                      <a:pt x="304" y="0"/>
                    </a:moveTo>
                    <a:lnTo>
                      <a:pt x="304" y="0"/>
                    </a:lnTo>
                    <a:lnTo>
                      <a:pt x="272" y="2"/>
                    </a:lnTo>
                    <a:lnTo>
                      <a:pt x="242" y="8"/>
                    </a:lnTo>
                    <a:lnTo>
                      <a:pt x="212" y="16"/>
                    </a:lnTo>
                    <a:lnTo>
                      <a:pt x="184" y="26"/>
                    </a:lnTo>
                    <a:lnTo>
                      <a:pt x="156" y="40"/>
                    </a:lnTo>
                    <a:lnTo>
                      <a:pt x="132" y="56"/>
                    </a:lnTo>
                    <a:lnTo>
                      <a:pt x="108" y="74"/>
                    </a:lnTo>
                    <a:lnTo>
                      <a:pt x="86" y="96"/>
                    </a:lnTo>
                    <a:lnTo>
                      <a:pt x="66" y="118"/>
                    </a:lnTo>
                    <a:lnTo>
                      <a:pt x="48" y="142"/>
                    </a:lnTo>
                    <a:lnTo>
                      <a:pt x="34" y="168"/>
                    </a:lnTo>
                    <a:lnTo>
                      <a:pt x="22" y="196"/>
                    </a:lnTo>
                    <a:lnTo>
                      <a:pt x="12" y="224"/>
                    </a:lnTo>
                    <a:lnTo>
                      <a:pt x="4" y="254"/>
                    </a:lnTo>
                    <a:lnTo>
                      <a:pt x="0" y="286"/>
                    </a:lnTo>
                    <a:lnTo>
                      <a:pt x="0" y="318"/>
                    </a:lnTo>
                    <a:lnTo>
                      <a:pt x="0" y="318"/>
                    </a:lnTo>
                    <a:lnTo>
                      <a:pt x="2" y="350"/>
                    </a:lnTo>
                    <a:lnTo>
                      <a:pt x="8" y="380"/>
                    </a:lnTo>
                    <a:lnTo>
                      <a:pt x="16" y="410"/>
                    </a:lnTo>
                    <a:lnTo>
                      <a:pt x="26" y="438"/>
                    </a:lnTo>
                    <a:lnTo>
                      <a:pt x="40" y="464"/>
                    </a:lnTo>
                    <a:lnTo>
                      <a:pt x="56" y="490"/>
                    </a:lnTo>
                    <a:lnTo>
                      <a:pt x="76" y="514"/>
                    </a:lnTo>
                    <a:lnTo>
                      <a:pt x="96" y="536"/>
                    </a:lnTo>
                    <a:lnTo>
                      <a:pt x="118" y="556"/>
                    </a:lnTo>
                    <a:lnTo>
                      <a:pt x="142" y="572"/>
                    </a:lnTo>
                    <a:lnTo>
                      <a:pt x="168" y="588"/>
                    </a:lnTo>
                    <a:lnTo>
                      <a:pt x="196" y="600"/>
                    </a:lnTo>
                    <a:lnTo>
                      <a:pt x="224" y="610"/>
                    </a:lnTo>
                    <a:lnTo>
                      <a:pt x="254" y="616"/>
                    </a:lnTo>
                    <a:lnTo>
                      <a:pt x="286" y="620"/>
                    </a:lnTo>
                    <a:lnTo>
                      <a:pt x="318" y="622"/>
                    </a:lnTo>
                    <a:lnTo>
                      <a:pt x="318" y="622"/>
                    </a:lnTo>
                    <a:lnTo>
                      <a:pt x="350" y="620"/>
                    </a:lnTo>
                    <a:lnTo>
                      <a:pt x="380" y="614"/>
                    </a:lnTo>
                    <a:lnTo>
                      <a:pt x="410" y="606"/>
                    </a:lnTo>
                    <a:lnTo>
                      <a:pt x="438" y="594"/>
                    </a:lnTo>
                    <a:lnTo>
                      <a:pt x="466" y="580"/>
                    </a:lnTo>
                    <a:lnTo>
                      <a:pt x="490" y="564"/>
                    </a:lnTo>
                    <a:lnTo>
                      <a:pt x="514" y="546"/>
                    </a:lnTo>
                    <a:lnTo>
                      <a:pt x="536" y="526"/>
                    </a:lnTo>
                    <a:lnTo>
                      <a:pt x="556" y="504"/>
                    </a:lnTo>
                    <a:lnTo>
                      <a:pt x="572" y="478"/>
                    </a:lnTo>
                    <a:lnTo>
                      <a:pt x="588" y="452"/>
                    </a:lnTo>
                    <a:lnTo>
                      <a:pt x="600" y="426"/>
                    </a:lnTo>
                    <a:lnTo>
                      <a:pt x="610" y="396"/>
                    </a:lnTo>
                    <a:lnTo>
                      <a:pt x="618" y="366"/>
                    </a:lnTo>
                    <a:lnTo>
                      <a:pt x="622" y="336"/>
                    </a:lnTo>
                    <a:lnTo>
                      <a:pt x="622" y="304"/>
                    </a:lnTo>
                    <a:lnTo>
                      <a:pt x="622" y="304"/>
                    </a:lnTo>
                    <a:lnTo>
                      <a:pt x="620" y="272"/>
                    </a:lnTo>
                    <a:lnTo>
                      <a:pt x="614" y="240"/>
                    </a:lnTo>
                    <a:lnTo>
                      <a:pt x="606" y="212"/>
                    </a:lnTo>
                    <a:lnTo>
                      <a:pt x="594" y="182"/>
                    </a:lnTo>
                    <a:lnTo>
                      <a:pt x="582" y="156"/>
                    </a:lnTo>
                    <a:lnTo>
                      <a:pt x="564" y="130"/>
                    </a:lnTo>
                    <a:lnTo>
                      <a:pt x="546" y="108"/>
                    </a:lnTo>
                    <a:lnTo>
                      <a:pt x="526" y="86"/>
                    </a:lnTo>
                    <a:lnTo>
                      <a:pt x="504" y="66"/>
                    </a:lnTo>
                    <a:lnTo>
                      <a:pt x="480" y="48"/>
                    </a:lnTo>
                    <a:lnTo>
                      <a:pt x="454" y="34"/>
                    </a:lnTo>
                    <a:lnTo>
                      <a:pt x="426" y="22"/>
                    </a:lnTo>
                    <a:lnTo>
                      <a:pt x="396" y="12"/>
                    </a:lnTo>
                    <a:lnTo>
                      <a:pt x="366" y="4"/>
                    </a:lnTo>
                    <a:lnTo>
                      <a:pt x="336" y="0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4AB5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20"/>
              <p:cNvSpPr>
                <a:spLocks/>
              </p:cNvSpPr>
              <p:nvPr/>
            </p:nvSpPr>
            <p:spPr bwMode="auto">
              <a:xfrm>
                <a:off x="5911851" y="5545138"/>
                <a:ext cx="720725" cy="720725"/>
              </a:xfrm>
              <a:custGeom>
                <a:avLst/>
                <a:gdLst>
                  <a:gd name="T0" fmla="*/ 222 w 454"/>
                  <a:gd name="T1" fmla="*/ 0 h 454"/>
                  <a:gd name="T2" fmla="*/ 176 w 454"/>
                  <a:gd name="T3" fmla="*/ 6 h 454"/>
                  <a:gd name="T4" fmla="*/ 134 w 454"/>
                  <a:gd name="T5" fmla="*/ 20 h 454"/>
                  <a:gd name="T6" fmla="*/ 96 w 454"/>
                  <a:gd name="T7" fmla="*/ 42 h 454"/>
                  <a:gd name="T8" fmla="*/ 62 w 454"/>
                  <a:gd name="T9" fmla="*/ 70 h 454"/>
                  <a:gd name="T10" fmla="*/ 36 w 454"/>
                  <a:gd name="T11" fmla="*/ 104 h 454"/>
                  <a:gd name="T12" fmla="*/ 16 w 454"/>
                  <a:gd name="T13" fmla="*/ 142 h 454"/>
                  <a:gd name="T14" fmla="*/ 4 w 454"/>
                  <a:gd name="T15" fmla="*/ 186 h 454"/>
                  <a:gd name="T16" fmla="*/ 0 w 454"/>
                  <a:gd name="T17" fmla="*/ 232 h 454"/>
                  <a:gd name="T18" fmla="*/ 2 w 454"/>
                  <a:gd name="T19" fmla="*/ 254 h 454"/>
                  <a:gd name="T20" fmla="*/ 12 w 454"/>
                  <a:gd name="T21" fmla="*/ 298 h 454"/>
                  <a:gd name="T22" fmla="*/ 30 w 454"/>
                  <a:gd name="T23" fmla="*/ 340 h 454"/>
                  <a:gd name="T24" fmla="*/ 56 w 454"/>
                  <a:gd name="T25" fmla="*/ 374 h 454"/>
                  <a:gd name="T26" fmla="*/ 86 w 454"/>
                  <a:gd name="T27" fmla="*/ 404 h 454"/>
                  <a:gd name="T28" fmla="*/ 124 w 454"/>
                  <a:gd name="T29" fmla="*/ 428 h 454"/>
                  <a:gd name="T30" fmla="*/ 164 w 454"/>
                  <a:gd name="T31" fmla="*/ 444 h 454"/>
                  <a:gd name="T32" fmla="*/ 208 w 454"/>
                  <a:gd name="T33" fmla="*/ 452 h 454"/>
                  <a:gd name="T34" fmla="*/ 232 w 454"/>
                  <a:gd name="T35" fmla="*/ 454 h 454"/>
                  <a:gd name="T36" fmla="*/ 278 w 454"/>
                  <a:gd name="T37" fmla="*/ 448 h 454"/>
                  <a:gd name="T38" fmla="*/ 320 w 454"/>
                  <a:gd name="T39" fmla="*/ 434 h 454"/>
                  <a:gd name="T40" fmla="*/ 358 w 454"/>
                  <a:gd name="T41" fmla="*/ 412 h 454"/>
                  <a:gd name="T42" fmla="*/ 390 w 454"/>
                  <a:gd name="T43" fmla="*/ 384 h 454"/>
                  <a:gd name="T44" fmla="*/ 418 w 454"/>
                  <a:gd name="T45" fmla="*/ 350 h 454"/>
                  <a:gd name="T46" fmla="*/ 438 w 454"/>
                  <a:gd name="T47" fmla="*/ 310 h 454"/>
                  <a:gd name="T48" fmla="*/ 450 w 454"/>
                  <a:gd name="T49" fmla="*/ 268 h 454"/>
                  <a:gd name="T50" fmla="*/ 454 w 454"/>
                  <a:gd name="T51" fmla="*/ 222 h 454"/>
                  <a:gd name="T52" fmla="*/ 452 w 454"/>
                  <a:gd name="T53" fmla="*/ 198 h 454"/>
                  <a:gd name="T54" fmla="*/ 442 w 454"/>
                  <a:gd name="T55" fmla="*/ 154 h 454"/>
                  <a:gd name="T56" fmla="*/ 424 w 454"/>
                  <a:gd name="T57" fmla="*/ 114 h 454"/>
                  <a:gd name="T58" fmla="*/ 398 w 454"/>
                  <a:gd name="T59" fmla="*/ 78 h 454"/>
                  <a:gd name="T60" fmla="*/ 368 w 454"/>
                  <a:gd name="T61" fmla="*/ 48 h 454"/>
                  <a:gd name="T62" fmla="*/ 330 w 454"/>
                  <a:gd name="T63" fmla="*/ 24 h 454"/>
                  <a:gd name="T64" fmla="*/ 290 w 454"/>
                  <a:gd name="T65" fmla="*/ 8 h 454"/>
                  <a:gd name="T66" fmla="*/ 244 w 454"/>
                  <a:gd name="T67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54" h="454">
                    <a:moveTo>
                      <a:pt x="222" y="0"/>
                    </a:moveTo>
                    <a:lnTo>
                      <a:pt x="222" y="0"/>
                    </a:lnTo>
                    <a:lnTo>
                      <a:pt x="198" y="2"/>
                    </a:lnTo>
                    <a:lnTo>
                      <a:pt x="176" y="6"/>
                    </a:lnTo>
                    <a:lnTo>
                      <a:pt x="154" y="12"/>
                    </a:lnTo>
                    <a:lnTo>
                      <a:pt x="134" y="20"/>
                    </a:lnTo>
                    <a:lnTo>
                      <a:pt x="114" y="30"/>
                    </a:lnTo>
                    <a:lnTo>
                      <a:pt x="96" y="42"/>
                    </a:lnTo>
                    <a:lnTo>
                      <a:pt x="78" y="54"/>
                    </a:lnTo>
                    <a:lnTo>
                      <a:pt x="62" y="70"/>
                    </a:lnTo>
                    <a:lnTo>
                      <a:pt x="48" y="86"/>
                    </a:lnTo>
                    <a:lnTo>
                      <a:pt x="36" y="104"/>
                    </a:lnTo>
                    <a:lnTo>
                      <a:pt x="24" y="122"/>
                    </a:lnTo>
                    <a:lnTo>
                      <a:pt x="16" y="142"/>
                    </a:lnTo>
                    <a:lnTo>
                      <a:pt x="8" y="164"/>
                    </a:lnTo>
                    <a:lnTo>
                      <a:pt x="4" y="186"/>
                    </a:lnTo>
                    <a:lnTo>
                      <a:pt x="0" y="208"/>
                    </a:lnTo>
                    <a:lnTo>
                      <a:pt x="0" y="232"/>
                    </a:lnTo>
                    <a:lnTo>
                      <a:pt x="0" y="232"/>
                    </a:lnTo>
                    <a:lnTo>
                      <a:pt x="2" y="254"/>
                    </a:lnTo>
                    <a:lnTo>
                      <a:pt x="6" y="278"/>
                    </a:lnTo>
                    <a:lnTo>
                      <a:pt x="12" y="298"/>
                    </a:lnTo>
                    <a:lnTo>
                      <a:pt x="20" y="320"/>
                    </a:lnTo>
                    <a:lnTo>
                      <a:pt x="30" y="340"/>
                    </a:lnTo>
                    <a:lnTo>
                      <a:pt x="42" y="358"/>
                    </a:lnTo>
                    <a:lnTo>
                      <a:pt x="56" y="374"/>
                    </a:lnTo>
                    <a:lnTo>
                      <a:pt x="70" y="390"/>
                    </a:lnTo>
                    <a:lnTo>
                      <a:pt x="86" y="404"/>
                    </a:lnTo>
                    <a:lnTo>
                      <a:pt x="104" y="418"/>
                    </a:lnTo>
                    <a:lnTo>
                      <a:pt x="124" y="428"/>
                    </a:lnTo>
                    <a:lnTo>
                      <a:pt x="144" y="438"/>
                    </a:lnTo>
                    <a:lnTo>
                      <a:pt x="164" y="444"/>
                    </a:lnTo>
                    <a:lnTo>
                      <a:pt x="186" y="450"/>
                    </a:lnTo>
                    <a:lnTo>
                      <a:pt x="208" y="452"/>
                    </a:lnTo>
                    <a:lnTo>
                      <a:pt x="232" y="454"/>
                    </a:lnTo>
                    <a:lnTo>
                      <a:pt x="232" y="454"/>
                    </a:lnTo>
                    <a:lnTo>
                      <a:pt x="256" y="452"/>
                    </a:lnTo>
                    <a:lnTo>
                      <a:pt x="278" y="448"/>
                    </a:lnTo>
                    <a:lnTo>
                      <a:pt x="300" y="442"/>
                    </a:lnTo>
                    <a:lnTo>
                      <a:pt x="320" y="434"/>
                    </a:lnTo>
                    <a:lnTo>
                      <a:pt x="340" y="424"/>
                    </a:lnTo>
                    <a:lnTo>
                      <a:pt x="358" y="412"/>
                    </a:lnTo>
                    <a:lnTo>
                      <a:pt x="376" y="398"/>
                    </a:lnTo>
                    <a:lnTo>
                      <a:pt x="390" y="384"/>
                    </a:lnTo>
                    <a:lnTo>
                      <a:pt x="406" y="366"/>
                    </a:lnTo>
                    <a:lnTo>
                      <a:pt x="418" y="350"/>
                    </a:lnTo>
                    <a:lnTo>
                      <a:pt x="428" y="330"/>
                    </a:lnTo>
                    <a:lnTo>
                      <a:pt x="438" y="310"/>
                    </a:lnTo>
                    <a:lnTo>
                      <a:pt x="444" y="290"/>
                    </a:lnTo>
                    <a:lnTo>
                      <a:pt x="450" y="268"/>
                    </a:lnTo>
                    <a:lnTo>
                      <a:pt x="454" y="244"/>
                    </a:lnTo>
                    <a:lnTo>
                      <a:pt x="454" y="222"/>
                    </a:lnTo>
                    <a:lnTo>
                      <a:pt x="454" y="222"/>
                    </a:lnTo>
                    <a:lnTo>
                      <a:pt x="452" y="198"/>
                    </a:lnTo>
                    <a:lnTo>
                      <a:pt x="448" y="176"/>
                    </a:lnTo>
                    <a:lnTo>
                      <a:pt x="442" y="154"/>
                    </a:lnTo>
                    <a:lnTo>
                      <a:pt x="434" y="134"/>
                    </a:lnTo>
                    <a:lnTo>
                      <a:pt x="424" y="114"/>
                    </a:lnTo>
                    <a:lnTo>
                      <a:pt x="412" y="96"/>
                    </a:lnTo>
                    <a:lnTo>
                      <a:pt x="398" y="78"/>
                    </a:lnTo>
                    <a:lnTo>
                      <a:pt x="384" y="62"/>
                    </a:lnTo>
                    <a:lnTo>
                      <a:pt x="368" y="48"/>
                    </a:lnTo>
                    <a:lnTo>
                      <a:pt x="350" y="36"/>
                    </a:lnTo>
                    <a:lnTo>
                      <a:pt x="330" y="24"/>
                    </a:lnTo>
                    <a:lnTo>
                      <a:pt x="310" y="16"/>
                    </a:lnTo>
                    <a:lnTo>
                      <a:pt x="290" y="8"/>
                    </a:lnTo>
                    <a:lnTo>
                      <a:pt x="268" y="4"/>
                    </a:lnTo>
                    <a:lnTo>
                      <a:pt x="244" y="0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4400" b="1" dirty="0"/>
                  <a:t>3</a:t>
                </a:r>
              </a:p>
            </p:txBody>
          </p:sp>
        </p:grpSp>
        <p:grpSp>
          <p:nvGrpSpPr>
            <p:cNvPr id="52" name="Group 83"/>
            <p:cNvGrpSpPr/>
            <p:nvPr/>
          </p:nvGrpSpPr>
          <p:grpSpPr>
            <a:xfrm>
              <a:off x="7676809" y="4896442"/>
              <a:ext cx="2649820" cy="1010172"/>
              <a:chOff x="1928493" y="548289"/>
              <a:chExt cx="3039594" cy="1198582"/>
            </a:xfrm>
          </p:grpSpPr>
          <p:sp>
            <p:nvSpPr>
              <p:cNvPr id="60" name="TextBox 84"/>
              <p:cNvSpPr txBox="1"/>
              <p:nvPr/>
            </p:nvSpPr>
            <p:spPr>
              <a:xfrm>
                <a:off x="1928493" y="548289"/>
                <a:ext cx="3039594" cy="43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+mj-lt"/>
                  </a:rPr>
                  <a:t>STORY-ROADMAP</a:t>
                </a:r>
              </a:p>
            </p:txBody>
          </p:sp>
          <p:sp>
            <p:nvSpPr>
              <p:cNvPr id="61" name="TextBox 85"/>
              <p:cNvSpPr txBox="1"/>
              <p:nvPr/>
            </p:nvSpPr>
            <p:spPr>
              <a:xfrm>
                <a:off x="1928493" y="979991"/>
                <a:ext cx="2906196" cy="766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latin typeface="Arial Narrow" panose="020B0606020202030204" pitchFamily="34" charset="0"/>
                  </a:rPr>
                  <a:t>Story kreieren und crossmedial aufbereiten</a:t>
                </a:r>
              </a:p>
            </p:txBody>
          </p:sp>
        </p:grpSp>
      </p:grpSp>
      <p:grpSp>
        <p:nvGrpSpPr>
          <p:cNvPr id="6" name="Gruppieren 5"/>
          <p:cNvGrpSpPr/>
          <p:nvPr/>
        </p:nvGrpSpPr>
        <p:grpSpPr>
          <a:xfrm>
            <a:off x="152399" y="3807859"/>
            <a:ext cx="4650254" cy="1804905"/>
            <a:chOff x="152399" y="3807859"/>
            <a:chExt cx="4650254" cy="1804905"/>
          </a:xfrm>
        </p:grpSpPr>
        <p:sp>
          <p:nvSpPr>
            <p:cNvPr id="75" name="Freeform 7"/>
            <p:cNvSpPr>
              <a:spLocks/>
            </p:cNvSpPr>
            <p:nvPr/>
          </p:nvSpPr>
          <p:spPr bwMode="auto">
            <a:xfrm>
              <a:off x="2899748" y="3807859"/>
              <a:ext cx="1902905" cy="1804905"/>
            </a:xfrm>
            <a:custGeom>
              <a:avLst/>
              <a:gdLst>
                <a:gd name="T0" fmla="*/ 1375 w 1375"/>
                <a:gd name="T1" fmla="*/ 783 h 1349"/>
                <a:gd name="T2" fmla="*/ 1375 w 1375"/>
                <a:gd name="T3" fmla="*/ 783 h 1349"/>
                <a:gd name="T4" fmla="*/ 1339 w 1375"/>
                <a:gd name="T5" fmla="*/ 775 h 1349"/>
                <a:gd name="T6" fmla="*/ 1303 w 1375"/>
                <a:gd name="T7" fmla="*/ 763 h 1349"/>
                <a:gd name="T8" fmla="*/ 1269 w 1375"/>
                <a:gd name="T9" fmla="*/ 753 h 1349"/>
                <a:gd name="T10" fmla="*/ 1235 w 1375"/>
                <a:gd name="T11" fmla="*/ 739 h 1349"/>
                <a:gd name="T12" fmla="*/ 1169 w 1375"/>
                <a:gd name="T13" fmla="*/ 710 h 1349"/>
                <a:gd name="T14" fmla="*/ 1105 w 1375"/>
                <a:gd name="T15" fmla="*/ 678 h 1349"/>
                <a:gd name="T16" fmla="*/ 1043 w 1375"/>
                <a:gd name="T17" fmla="*/ 640 h 1349"/>
                <a:gd name="T18" fmla="*/ 985 w 1375"/>
                <a:gd name="T19" fmla="*/ 600 h 1349"/>
                <a:gd name="T20" fmla="*/ 929 w 1375"/>
                <a:gd name="T21" fmla="*/ 556 h 1349"/>
                <a:gd name="T22" fmla="*/ 875 w 1375"/>
                <a:gd name="T23" fmla="*/ 508 h 1349"/>
                <a:gd name="T24" fmla="*/ 825 w 1375"/>
                <a:gd name="T25" fmla="*/ 458 h 1349"/>
                <a:gd name="T26" fmla="*/ 780 w 1375"/>
                <a:gd name="T27" fmla="*/ 404 h 1349"/>
                <a:gd name="T28" fmla="*/ 736 w 1375"/>
                <a:gd name="T29" fmla="*/ 346 h 1349"/>
                <a:gd name="T30" fmla="*/ 698 w 1375"/>
                <a:gd name="T31" fmla="*/ 286 h 1349"/>
                <a:gd name="T32" fmla="*/ 662 w 1375"/>
                <a:gd name="T33" fmla="*/ 224 h 1349"/>
                <a:gd name="T34" fmla="*/ 630 w 1375"/>
                <a:gd name="T35" fmla="*/ 160 h 1349"/>
                <a:gd name="T36" fmla="*/ 616 w 1375"/>
                <a:gd name="T37" fmla="*/ 126 h 1349"/>
                <a:gd name="T38" fmla="*/ 604 w 1375"/>
                <a:gd name="T39" fmla="*/ 92 h 1349"/>
                <a:gd name="T40" fmla="*/ 592 w 1375"/>
                <a:gd name="T41" fmla="*/ 58 h 1349"/>
                <a:gd name="T42" fmla="*/ 580 w 1375"/>
                <a:gd name="T43" fmla="*/ 22 h 1349"/>
                <a:gd name="T44" fmla="*/ 286 w 1375"/>
                <a:gd name="T45" fmla="*/ 0 h 1349"/>
                <a:gd name="T46" fmla="*/ 0 w 1375"/>
                <a:gd name="T47" fmla="*/ 104 h 1349"/>
                <a:gd name="T48" fmla="*/ 0 w 1375"/>
                <a:gd name="T49" fmla="*/ 104 h 1349"/>
                <a:gd name="T50" fmla="*/ 16 w 1375"/>
                <a:gd name="T51" fmla="*/ 162 h 1349"/>
                <a:gd name="T52" fmla="*/ 34 w 1375"/>
                <a:gd name="T53" fmla="*/ 220 h 1349"/>
                <a:gd name="T54" fmla="*/ 52 w 1375"/>
                <a:gd name="T55" fmla="*/ 276 h 1349"/>
                <a:gd name="T56" fmla="*/ 74 w 1375"/>
                <a:gd name="T57" fmla="*/ 332 h 1349"/>
                <a:gd name="T58" fmla="*/ 96 w 1375"/>
                <a:gd name="T59" fmla="*/ 386 h 1349"/>
                <a:gd name="T60" fmla="*/ 122 w 1375"/>
                <a:gd name="T61" fmla="*/ 440 h 1349"/>
                <a:gd name="T62" fmla="*/ 148 w 1375"/>
                <a:gd name="T63" fmla="*/ 492 h 1349"/>
                <a:gd name="T64" fmla="*/ 176 w 1375"/>
                <a:gd name="T65" fmla="*/ 544 h 1349"/>
                <a:gd name="T66" fmla="*/ 206 w 1375"/>
                <a:gd name="T67" fmla="*/ 594 h 1349"/>
                <a:gd name="T68" fmla="*/ 238 w 1375"/>
                <a:gd name="T69" fmla="*/ 642 h 1349"/>
                <a:gd name="T70" fmla="*/ 272 w 1375"/>
                <a:gd name="T71" fmla="*/ 690 h 1349"/>
                <a:gd name="T72" fmla="*/ 306 w 1375"/>
                <a:gd name="T73" fmla="*/ 739 h 1349"/>
                <a:gd name="T74" fmla="*/ 342 w 1375"/>
                <a:gd name="T75" fmla="*/ 783 h 1349"/>
                <a:gd name="T76" fmla="*/ 382 w 1375"/>
                <a:gd name="T77" fmla="*/ 827 h 1349"/>
                <a:gd name="T78" fmla="*/ 420 w 1375"/>
                <a:gd name="T79" fmla="*/ 871 h 1349"/>
                <a:gd name="T80" fmla="*/ 462 w 1375"/>
                <a:gd name="T81" fmla="*/ 911 h 1349"/>
                <a:gd name="T82" fmla="*/ 504 w 1375"/>
                <a:gd name="T83" fmla="*/ 951 h 1349"/>
                <a:gd name="T84" fmla="*/ 548 w 1375"/>
                <a:gd name="T85" fmla="*/ 989 h 1349"/>
                <a:gd name="T86" fmla="*/ 594 w 1375"/>
                <a:gd name="T87" fmla="*/ 1027 h 1349"/>
                <a:gd name="T88" fmla="*/ 640 w 1375"/>
                <a:gd name="T89" fmla="*/ 1063 h 1349"/>
                <a:gd name="T90" fmla="*/ 688 w 1375"/>
                <a:gd name="T91" fmla="*/ 1095 h 1349"/>
                <a:gd name="T92" fmla="*/ 736 w 1375"/>
                <a:gd name="T93" fmla="*/ 1127 h 1349"/>
                <a:gd name="T94" fmla="*/ 785 w 1375"/>
                <a:gd name="T95" fmla="*/ 1159 h 1349"/>
                <a:gd name="T96" fmla="*/ 837 w 1375"/>
                <a:gd name="T97" fmla="*/ 1187 h 1349"/>
                <a:gd name="T98" fmla="*/ 889 w 1375"/>
                <a:gd name="T99" fmla="*/ 1213 h 1349"/>
                <a:gd name="T100" fmla="*/ 943 w 1375"/>
                <a:gd name="T101" fmla="*/ 1239 h 1349"/>
                <a:gd name="T102" fmla="*/ 997 w 1375"/>
                <a:gd name="T103" fmla="*/ 1263 h 1349"/>
                <a:gd name="T104" fmla="*/ 1051 w 1375"/>
                <a:gd name="T105" fmla="*/ 1283 h 1349"/>
                <a:gd name="T106" fmla="*/ 1107 w 1375"/>
                <a:gd name="T107" fmla="*/ 1303 h 1349"/>
                <a:gd name="T108" fmla="*/ 1165 w 1375"/>
                <a:gd name="T109" fmla="*/ 1321 h 1349"/>
                <a:gd name="T110" fmla="*/ 1223 w 1375"/>
                <a:gd name="T111" fmla="*/ 1337 h 1349"/>
                <a:gd name="T112" fmla="*/ 1281 w 1375"/>
                <a:gd name="T113" fmla="*/ 1349 h 1349"/>
                <a:gd name="T114" fmla="*/ 1269 w 1375"/>
                <a:gd name="T115" fmla="*/ 1057 h 1349"/>
                <a:gd name="T116" fmla="*/ 1375 w 1375"/>
                <a:gd name="T117" fmla="*/ 783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75" h="1349">
                  <a:moveTo>
                    <a:pt x="1375" y="783"/>
                  </a:moveTo>
                  <a:lnTo>
                    <a:pt x="1375" y="783"/>
                  </a:lnTo>
                  <a:lnTo>
                    <a:pt x="1339" y="775"/>
                  </a:lnTo>
                  <a:lnTo>
                    <a:pt x="1303" y="763"/>
                  </a:lnTo>
                  <a:lnTo>
                    <a:pt x="1269" y="753"/>
                  </a:lnTo>
                  <a:lnTo>
                    <a:pt x="1235" y="739"/>
                  </a:lnTo>
                  <a:lnTo>
                    <a:pt x="1169" y="710"/>
                  </a:lnTo>
                  <a:lnTo>
                    <a:pt x="1105" y="678"/>
                  </a:lnTo>
                  <a:lnTo>
                    <a:pt x="1043" y="640"/>
                  </a:lnTo>
                  <a:lnTo>
                    <a:pt x="985" y="600"/>
                  </a:lnTo>
                  <a:lnTo>
                    <a:pt x="929" y="556"/>
                  </a:lnTo>
                  <a:lnTo>
                    <a:pt x="875" y="508"/>
                  </a:lnTo>
                  <a:lnTo>
                    <a:pt x="825" y="458"/>
                  </a:lnTo>
                  <a:lnTo>
                    <a:pt x="780" y="404"/>
                  </a:lnTo>
                  <a:lnTo>
                    <a:pt x="736" y="346"/>
                  </a:lnTo>
                  <a:lnTo>
                    <a:pt x="698" y="286"/>
                  </a:lnTo>
                  <a:lnTo>
                    <a:pt x="662" y="224"/>
                  </a:lnTo>
                  <a:lnTo>
                    <a:pt x="630" y="160"/>
                  </a:lnTo>
                  <a:lnTo>
                    <a:pt x="616" y="126"/>
                  </a:lnTo>
                  <a:lnTo>
                    <a:pt x="604" y="92"/>
                  </a:lnTo>
                  <a:lnTo>
                    <a:pt x="592" y="58"/>
                  </a:lnTo>
                  <a:lnTo>
                    <a:pt x="580" y="22"/>
                  </a:lnTo>
                  <a:lnTo>
                    <a:pt x="286" y="0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16" y="162"/>
                  </a:lnTo>
                  <a:lnTo>
                    <a:pt x="34" y="220"/>
                  </a:lnTo>
                  <a:lnTo>
                    <a:pt x="52" y="276"/>
                  </a:lnTo>
                  <a:lnTo>
                    <a:pt x="74" y="332"/>
                  </a:lnTo>
                  <a:lnTo>
                    <a:pt x="96" y="386"/>
                  </a:lnTo>
                  <a:lnTo>
                    <a:pt x="122" y="440"/>
                  </a:lnTo>
                  <a:lnTo>
                    <a:pt x="148" y="492"/>
                  </a:lnTo>
                  <a:lnTo>
                    <a:pt x="176" y="544"/>
                  </a:lnTo>
                  <a:lnTo>
                    <a:pt x="206" y="594"/>
                  </a:lnTo>
                  <a:lnTo>
                    <a:pt x="238" y="642"/>
                  </a:lnTo>
                  <a:lnTo>
                    <a:pt x="272" y="690"/>
                  </a:lnTo>
                  <a:lnTo>
                    <a:pt x="306" y="739"/>
                  </a:lnTo>
                  <a:lnTo>
                    <a:pt x="342" y="783"/>
                  </a:lnTo>
                  <a:lnTo>
                    <a:pt x="382" y="827"/>
                  </a:lnTo>
                  <a:lnTo>
                    <a:pt x="420" y="871"/>
                  </a:lnTo>
                  <a:lnTo>
                    <a:pt x="462" y="911"/>
                  </a:lnTo>
                  <a:lnTo>
                    <a:pt x="504" y="951"/>
                  </a:lnTo>
                  <a:lnTo>
                    <a:pt x="548" y="989"/>
                  </a:lnTo>
                  <a:lnTo>
                    <a:pt x="594" y="1027"/>
                  </a:lnTo>
                  <a:lnTo>
                    <a:pt x="640" y="1063"/>
                  </a:lnTo>
                  <a:lnTo>
                    <a:pt x="688" y="1095"/>
                  </a:lnTo>
                  <a:lnTo>
                    <a:pt x="736" y="1127"/>
                  </a:lnTo>
                  <a:lnTo>
                    <a:pt x="785" y="1159"/>
                  </a:lnTo>
                  <a:lnTo>
                    <a:pt x="837" y="1187"/>
                  </a:lnTo>
                  <a:lnTo>
                    <a:pt x="889" y="1213"/>
                  </a:lnTo>
                  <a:lnTo>
                    <a:pt x="943" y="1239"/>
                  </a:lnTo>
                  <a:lnTo>
                    <a:pt x="997" y="1263"/>
                  </a:lnTo>
                  <a:lnTo>
                    <a:pt x="1051" y="1283"/>
                  </a:lnTo>
                  <a:lnTo>
                    <a:pt x="1107" y="1303"/>
                  </a:lnTo>
                  <a:lnTo>
                    <a:pt x="1165" y="1321"/>
                  </a:lnTo>
                  <a:lnTo>
                    <a:pt x="1223" y="1337"/>
                  </a:lnTo>
                  <a:lnTo>
                    <a:pt x="1281" y="1349"/>
                  </a:lnTo>
                  <a:lnTo>
                    <a:pt x="1269" y="1057"/>
                  </a:lnTo>
                  <a:lnTo>
                    <a:pt x="1375" y="783"/>
                  </a:lnTo>
                  <a:close/>
                </a:path>
              </a:pathLst>
            </a:custGeom>
            <a:solidFill>
              <a:srgbClr val="549E3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/>
            </p:cNvSpPr>
            <p:nvPr/>
          </p:nvSpPr>
          <p:spPr bwMode="auto">
            <a:xfrm>
              <a:off x="2675551" y="4037988"/>
              <a:ext cx="863573" cy="836224"/>
            </a:xfrm>
            <a:custGeom>
              <a:avLst/>
              <a:gdLst>
                <a:gd name="T0" fmla="*/ 306 w 624"/>
                <a:gd name="T1" fmla="*/ 0 h 625"/>
                <a:gd name="T2" fmla="*/ 242 w 624"/>
                <a:gd name="T3" fmla="*/ 8 h 625"/>
                <a:gd name="T4" fmla="*/ 184 w 624"/>
                <a:gd name="T5" fmla="*/ 28 h 625"/>
                <a:gd name="T6" fmla="*/ 132 w 624"/>
                <a:gd name="T7" fmla="*/ 58 h 625"/>
                <a:gd name="T8" fmla="*/ 88 w 624"/>
                <a:gd name="T9" fmla="*/ 96 h 625"/>
                <a:gd name="T10" fmla="*/ 50 w 624"/>
                <a:gd name="T11" fmla="*/ 144 h 625"/>
                <a:gd name="T12" fmla="*/ 22 w 624"/>
                <a:gd name="T13" fmla="*/ 198 h 625"/>
                <a:gd name="T14" fmla="*/ 6 w 624"/>
                <a:gd name="T15" fmla="*/ 256 h 625"/>
                <a:gd name="T16" fmla="*/ 0 w 624"/>
                <a:gd name="T17" fmla="*/ 320 h 625"/>
                <a:gd name="T18" fmla="*/ 4 w 624"/>
                <a:gd name="T19" fmla="*/ 350 h 625"/>
                <a:gd name="T20" fmla="*/ 16 w 624"/>
                <a:gd name="T21" fmla="*/ 412 h 625"/>
                <a:gd name="T22" fmla="*/ 42 w 624"/>
                <a:gd name="T23" fmla="*/ 466 h 625"/>
                <a:gd name="T24" fmla="*/ 76 w 624"/>
                <a:gd name="T25" fmla="*/ 516 h 625"/>
                <a:gd name="T26" fmla="*/ 120 w 624"/>
                <a:gd name="T27" fmla="*/ 557 h 625"/>
                <a:gd name="T28" fmla="*/ 170 w 624"/>
                <a:gd name="T29" fmla="*/ 589 h 625"/>
                <a:gd name="T30" fmla="*/ 226 w 624"/>
                <a:gd name="T31" fmla="*/ 613 h 625"/>
                <a:gd name="T32" fmla="*/ 288 w 624"/>
                <a:gd name="T33" fmla="*/ 623 h 625"/>
                <a:gd name="T34" fmla="*/ 320 w 624"/>
                <a:gd name="T35" fmla="*/ 625 h 625"/>
                <a:gd name="T36" fmla="*/ 382 w 624"/>
                <a:gd name="T37" fmla="*/ 617 h 625"/>
                <a:gd name="T38" fmla="*/ 440 w 624"/>
                <a:gd name="T39" fmla="*/ 597 h 625"/>
                <a:gd name="T40" fmla="*/ 492 w 624"/>
                <a:gd name="T41" fmla="*/ 567 h 625"/>
                <a:gd name="T42" fmla="*/ 538 w 624"/>
                <a:gd name="T43" fmla="*/ 528 h 625"/>
                <a:gd name="T44" fmla="*/ 574 w 624"/>
                <a:gd name="T45" fmla="*/ 480 h 625"/>
                <a:gd name="T46" fmla="*/ 602 w 624"/>
                <a:gd name="T47" fmla="*/ 426 h 625"/>
                <a:gd name="T48" fmla="*/ 618 w 624"/>
                <a:gd name="T49" fmla="*/ 368 h 625"/>
                <a:gd name="T50" fmla="*/ 624 w 624"/>
                <a:gd name="T51" fmla="*/ 306 h 625"/>
                <a:gd name="T52" fmla="*/ 620 w 624"/>
                <a:gd name="T53" fmla="*/ 274 h 625"/>
                <a:gd name="T54" fmla="*/ 608 w 624"/>
                <a:gd name="T55" fmla="*/ 212 h 625"/>
                <a:gd name="T56" fmla="*/ 582 w 624"/>
                <a:gd name="T57" fmla="*/ 158 h 625"/>
                <a:gd name="T58" fmla="*/ 548 w 624"/>
                <a:gd name="T59" fmla="*/ 108 h 625"/>
                <a:gd name="T60" fmla="*/ 504 w 624"/>
                <a:gd name="T61" fmla="*/ 68 h 625"/>
                <a:gd name="T62" fmla="*/ 454 w 624"/>
                <a:gd name="T63" fmla="*/ 36 h 625"/>
                <a:gd name="T64" fmla="*/ 398 w 624"/>
                <a:gd name="T65" fmla="*/ 12 h 625"/>
                <a:gd name="T66" fmla="*/ 336 w 624"/>
                <a:gd name="T67" fmla="*/ 2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24" h="625">
                  <a:moveTo>
                    <a:pt x="306" y="0"/>
                  </a:moveTo>
                  <a:lnTo>
                    <a:pt x="306" y="0"/>
                  </a:lnTo>
                  <a:lnTo>
                    <a:pt x="274" y="4"/>
                  </a:lnTo>
                  <a:lnTo>
                    <a:pt x="242" y="8"/>
                  </a:lnTo>
                  <a:lnTo>
                    <a:pt x="212" y="16"/>
                  </a:lnTo>
                  <a:lnTo>
                    <a:pt x="184" y="28"/>
                  </a:lnTo>
                  <a:lnTo>
                    <a:pt x="158" y="42"/>
                  </a:lnTo>
                  <a:lnTo>
                    <a:pt x="132" y="58"/>
                  </a:lnTo>
                  <a:lnTo>
                    <a:pt x="108" y="76"/>
                  </a:lnTo>
                  <a:lnTo>
                    <a:pt x="88" y="96"/>
                  </a:lnTo>
                  <a:lnTo>
                    <a:pt x="68" y="120"/>
                  </a:lnTo>
                  <a:lnTo>
                    <a:pt x="50" y="144"/>
                  </a:lnTo>
                  <a:lnTo>
                    <a:pt x="36" y="170"/>
                  </a:lnTo>
                  <a:lnTo>
                    <a:pt x="22" y="198"/>
                  </a:lnTo>
                  <a:lnTo>
                    <a:pt x="12" y="226"/>
                  </a:lnTo>
                  <a:lnTo>
                    <a:pt x="6" y="256"/>
                  </a:lnTo>
                  <a:lnTo>
                    <a:pt x="2" y="288"/>
                  </a:lnTo>
                  <a:lnTo>
                    <a:pt x="0" y="320"/>
                  </a:lnTo>
                  <a:lnTo>
                    <a:pt x="0" y="320"/>
                  </a:lnTo>
                  <a:lnTo>
                    <a:pt x="4" y="350"/>
                  </a:lnTo>
                  <a:lnTo>
                    <a:pt x="8" y="382"/>
                  </a:lnTo>
                  <a:lnTo>
                    <a:pt x="16" y="412"/>
                  </a:lnTo>
                  <a:lnTo>
                    <a:pt x="28" y="440"/>
                  </a:lnTo>
                  <a:lnTo>
                    <a:pt x="42" y="466"/>
                  </a:lnTo>
                  <a:lnTo>
                    <a:pt x="58" y="492"/>
                  </a:lnTo>
                  <a:lnTo>
                    <a:pt x="76" y="516"/>
                  </a:lnTo>
                  <a:lnTo>
                    <a:pt x="98" y="538"/>
                  </a:lnTo>
                  <a:lnTo>
                    <a:pt x="120" y="557"/>
                  </a:lnTo>
                  <a:lnTo>
                    <a:pt x="144" y="575"/>
                  </a:lnTo>
                  <a:lnTo>
                    <a:pt x="170" y="589"/>
                  </a:lnTo>
                  <a:lnTo>
                    <a:pt x="198" y="603"/>
                  </a:lnTo>
                  <a:lnTo>
                    <a:pt x="226" y="613"/>
                  </a:lnTo>
                  <a:lnTo>
                    <a:pt x="256" y="619"/>
                  </a:lnTo>
                  <a:lnTo>
                    <a:pt x="288" y="623"/>
                  </a:lnTo>
                  <a:lnTo>
                    <a:pt x="320" y="625"/>
                  </a:lnTo>
                  <a:lnTo>
                    <a:pt x="320" y="625"/>
                  </a:lnTo>
                  <a:lnTo>
                    <a:pt x="350" y="621"/>
                  </a:lnTo>
                  <a:lnTo>
                    <a:pt x="382" y="617"/>
                  </a:lnTo>
                  <a:lnTo>
                    <a:pt x="412" y="609"/>
                  </a:lnTo>
                  <a:lnTo>
                    <a:pt x="440" y="597"/>
                  </a:lnTo>
                  <a:lnTo>
                    <a:pt x="466" y="583"/>
                  </a:lnTo>
                  <a:lnTo>
                    <a:pt x="492" y="567"/>
                  </a:lnTo>
                  <a:lnTo>
                    <a:pt x="516" y="548"/>
                  </a:lnTo>
                  <a:lnTo>
                    <a:pt x="538" y="528"/>
                  </a:lnTo>
                  <a:lnTo>
                    <a:pt x="556" y="504"/>
                  </a:lnTo>
                  <a:lnTo>
                    <a:pt x="574" y="480"/>
                  </a:lnTo>
                  <a:lnTo>
                    <a:pt x="590" y="454"/>
                  </a:lnTo>
                  <a:lnTo>
                    <a:pt x="602" y="426"/>
                  </a:lnTo>
                  <a:lnTo>
                    <a:pt x="612" y="398"/>
                  </a:lnTo>
                  <a:lnTo>
                    <a:pt x="618" y="368"/>
                  </a:lnTo>
                  <a:lnTo>
                    <a:pt x="622" y="336"/>
                  </a:lnTo>
                  <a:lnTo>
                    <a:pt x="624" y="306"/>
                  </a:lnTo>
                  <a:lnTo>
                    <a:pt x="624" y="306"/>
                  </a:lnTo>
                  <a:lnTo>
                    <a:pt x="620" y="274"/>
                  </a:lnTo>
                  <a:lnTo>
                    <a:pt x="616" y="242"/>
                  </a:lnTo>
                  <a:lnTo>
                    <a:pt x="608" y="212"/>
                  </a:lnTo>
                  <a:lnTo>
                    <a:pt x="596" y="184"/>
                  </a:lnTo>
                  <a:lnTo>
                    <a:pt x="582" y="158"/>
                  </a:lnTo>
                  <a:lnTo>
                    <a:pt x="566" y="132"/>
                  </a:lnTo>
                  <a:lnTo>
                    <a:pt x="548" y="108"/>
                  </a:lnTo>
                  <a:lnTo>
                    <a:pt x="528" y="88"/>
                  </a:lnTo>
                  <a:lnTo>
                    <a:pt x="504" y="68"/>
                  </a:lnTo>
                  <a:lnTo>
                    <a:pt x="480" y="50"/>
                  </a:lnTo>
                  <a:lnTo>
                    <a:pt x="454" y="36"/>
                  </a:lnTo>
                  <a:lnTo>
                    <a:pt x="426" y="22"/>
                  </a:lnTo>
                  <a:lnTo>
                    <a:pt x="398" y="12"/>
                  </a:lnTo>
                  <a:lnTo>
                    <a:pt x="368" y="6"/>
                  </a:lnTo>
                  <a:lnTo>
                    <a:pt x="336" y="2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549E3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6"/>
            <p:cNvSpPr>
              <a:spLocks/>
            </p:cNvSpPr>
            <p:nvPr/>
          </p:nvSpPr>
          <p:spPr bwMode="auto">
            <a:xfrm>
              <a:off x="2794569" y="4153052"/>
              <a:ext cx="625537" cy="604757"/>
            </a:xfrm>
            <a:custGeom>
              <a:avLst/>
              <a:gdLst>
                <a:gd name="T0" fmla="*/ 222 w 452"/>
                <a:gd name="T1" fmla="*/ 0 h 452"/>
                <a:gd name="T2" fmla="*/ 176 w 452"/>
                <a:gd name="T3" fmla="*/ 4 h 452"/>
                <a:gd name="T4" fmla="*/ 134 w 452"/>
                <a:gd name="T5" fmla="*/ 20 h 452"/>
                <a:gd name="T6" fmla="*/ 96 w 452"/>
                <a:gd name="T7" fmla="*/ 40 h 452"/>
                <a:gd name="T8" fmla="*/ 62 w 452"/>
                <a:gd name="T9" fmla="*/ 70 h 452"/>
                <a:gd name="T10" fmla="*/ 36 w 452"/>
                <a:gd name="T11" fmla="*/ 104 h 452"/>
                <a:gd name="T12" fmla="*/ 16 w 452"/>
                <a:gd name="T13" fmla="*/ 142 h 452"/>
                <a:gd name="T14" fmla="*/ 2 w 452"/>
                <a:gd name="T15" fmla="*/ 186 h 452"/>
                <a:gd name="T16" fmla="*/ 0 w 452"/>
                <a:gd name="T17" fmla="*/ 232 h 452"/>
                <a:gd name="T18" fmla="*/ 0 w 452"/>
                <a:gd name="T19" fmla="*/ 254 h 452"/>
                <a:gd name="T20" fmla="*/ 10 w 452"/>
                <a:gd name="T21" fmla="*/ 298 h 452"/>
                <a:gd name="T22" fmla="*/ 30 w 452"/>
                <a:gd name="T23" fmla="*/ 338 h 452"/>
                <a:gd name="T24" fmla="*/ 54 w 452"/>
                <a:gd name="T25" fmla="*/ 374 h 452"/>
                <a:gd name="T26" fmla="*/ 86 w 452"/>
                <a:gd name="T27" fmla="*/ 404 h 452"/>
                <a:gd name="T28" fmla="*/ 122 w 452"/>
                <a:gd name="T29" fmla="*/ 428 h 452"/>
                <a:gd name="T30" fmla="*/ 164 w 452"/>
                <a:gd name="T31" fmla="*/ 444 h 452"/>
                <a:gd name="T32" fmla="*/ 208 w 452"/>
                <a:gd name="T33" fmla="*/ 452 h 452"/>
                <a:gd name="T34" fmla="*/ 232 w 452"/>
                <a:gd name="T35" fmla="*/ 452 h 452"/>
                <a:gd name="T36" fmla="*/ 276 w 452"/>
                <a:gd name="T37" fmla="*/ 448 h 452"/>
                <a:gd name="T38" fmla="*/ 320 w 452"/>
                <a:gd name="T39" fmla="*/ 434 h 452"/>
                <a:gd name="T40" fmla="*/ 358 w 452"/>
                <a:gd name="T41" fmla="*/ 412 h 452"/>
                <a:gd name="T42" fmla="*/ 390 w 452"/>
                <a:gd name="T43" fmla="*/ 382 h 452"/>
                <a:gd name="T44" fmla="*/ 418 w 452"/>
                <a:gd name="T45" fmla="*/ 348 h 452"/>
                <a:gd name="T46" fmla="*/ 438 w 452"/>
                <a:gd name="T47" fmla="*/ 310 h 452"/>
                <a:gd name="T48" fmla="*/ 450 w 452"/>
                <a:gd name="T49" fmla="*/ 266 h 452"/>
                <a:gd name="T50" fmla="*/ 452 w 452"/>
                <a:gd name="T51" fmla="*/ 220 h 452"/>
                <a:gd name="T52" fmla="*/ 452 w 452"/>
                <a:gd name="T53" fmla="*/ 198 h 452"/>
                <a:gd name="T54" fmla="*/ 442 w 452"/>
                <a:gd name="T55" fmla="*/ 154 h 452"/>
                <a:gd name="T56" fmla="*/ 424 w 452"/>
                <a:gd name="T57" fmla="*/ 114 h 452"/>
                <a:gd name="T58" fmla="*/ 398 w 452"/>
                <a:gd name="T59" fmla="*/ 78 h 452"/>
                <a:gd name="T60" fmla="*/ 366 w 452"/>
                <a:gd name="T61" fmla="*/ 48 h 452"/>
                <a:gd name="T62" fmla="*/ 330 w 452"/>
                <a:gd name="T63" fmla="*/ 24 h 452"/>
                <a:gd name="T64" fmla="*/ 288 w 452"/>
                <a:gd name="T65" fmla="*/ 8 h 452"/>
                <a:gd name="T66" fmla="*/ 244 w 452"/>
                <a:gd name="T67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2" h="452">
                  <a:moveTo>
                    <a:pt x="222" y="0"/>
                  </a:moveTo>
                  <a:lnTo>
                    <a:pt x="222" y="0"/>
                  </a:lnTo>
                  <a:lnTo>
                    <a:pt x="198" y="0"/>
                  </a:lnTo>
                  <a:lnTo>
                    <a:pt x="176" y="4"/>
                  </a:lnTo>
                  <a:lnTo>
                    <a:pt x="154" y="10"/>
                  </a:lnTo>
                  <a:lnTo>
                    <a:pt x="134" y="20"/>
                  </a:lnTo>
                  <a:lnTo>
                    <a:pt x="114" y="30"/>
                  </a:lnTo>
                  <a:lnTo>
                    <a:pt x="96" y="40"/>
                  </a:lnTo>
                  <a:lnTo>
                    <a:pt x="78" y="54"/>
                  </a:lnTo>
                  <a:lnTo>
                    <a:pt x="62" y="70"/>
                  </a:lnTo>
                  <a:lnTo>
                    <a:pt x="48" y="86"/>
                  </a:lnTo>
                  <a:lnTo>
                    <a:pt x="36" y="104"/>
                  </a:lnTo>
                  <a:lnTo>
                    <a:pt x="24" y="122"/>
                  </a:lnTo>
                  <a:lnTo>
                    <a:pt x="16" y="142"/>
                  </a:lnTo>
                  <a:lnTo>
                    <a:pt x="8" y="164"/>
                  </a:lnTo>
                  <a:lnTo>
                    <a:pt x="2" y="186"/>
                  </a:lnTo>
                  <a:lnTo>
                    <a:pt x="0" y="208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0" y="254"/>
                  </a:lnTo>
                  <a:lnTo>
                    <a:pt x="4" y="276"/>
                  </a:lnTo>
                  <a:lnTo>
                    <a:pt x="10" y="298"/>
                  </a:lnTo>
                  <a:lnTo>
                    <a:pt x="20" y="320"/>
                  </a:lnTo>
                  <a:lnTo>
                    <a:pt x="30" y="338"/>
                  </a:lnTo>
                  <a:lnTo>
                    <a:pt x="40" y="358"/>
                  </a:lnTo>
                  <a:lnTo>
                    <a:pt x="54" y="374"/>
                  </a:lnTo>
                  <a:lnTo>
                    <a:pt x="70" y="390"/>
                  </a:lnTo>
                  <a:lnTo>
                    <a:pt x="86" y="404"/>
                  </a:lnTo>
                  <a:lnTo>
                    <a:pt x="104" y="416"/>
                  </a:lnTo>
                  <a:lnTo>
                    <a:pt x="122" y="428"/>
                  </a:lnTo>
                  <a:lnTo>
                    <a:pt x="142" y="438"/>
                  </a:lnTo>
                  <a:lnTo>
                    <a:pt x="164" y="444"/>
                  </a:lnTo>
                  <a:lnTo>
                    <a:pt x="186" y="450"/>
                  </a:lnTo>
                  <a:lnTo>
                    <a:pt x="208" y="452"/>
                  </a:lnTo>
                  <a:lnTo>
                    <a:pt x="232" y="452"/>
                  </a:lnTo>
                  <a:lnTo>
                    <a:pt x="232" y="452"/>
                  </a:lnTo>
                  <a:lnTo>
                    <a:pt x="254" y="452"/>
                  </a:lnTo>
                  <a:lnTo>
                    <a:pt x="276" y="448"/>
                  </a:lnTo>
                  <a:lnTo>
                    <a:pt x="298" y="442"/>
                  </a:lnTo>
                  <a:lnTo>
                    <a:pt x="320" y="434"/>
                  </a:lnTo>
                  <a:lnTo>
                    <a:pt x="338" y="424"/>
                  </a:lnTo>
                  <a:lnTo>
                    <a:pt x="358" y="412"/>
                  </a:lnTo>
                  <a:lnTo>
                    <a:pt x="374" y="398"/>
                  </a:lnTo>
                  <a:lnTo>
                    <a:pt x="390" y="382"/>
                  </a:lnTo>
                  <a:lnTo>
                    <a:pt x="404" y="366"/>
                  </a:lnTo>
                  <a:lnTo>
                    <a:pt x="418" y="348"/>
                  </a:lnTo>
                  <a:lnTo>
                    <a:pt x="428" y="330"/>
                  </a:lnTo>
                  <a:lnTo>
                    <a:pt x="438" y="310"/>
                  </a:lnTo>
                  <a:lnTo>
                    <a:pt x="444" y="288"/>
                  </a:lnTo>
                  <a:lnTo>
                    <a:pt x="450" y="266"/>
                  </a:lnTo>
                  <a:lnTo>
                    <a:pt x="452" y="244"/>
                  </a:lnTo>
                  <a:lnTo>
                    <a:pt x="452" y="220"/>
                  </a:lnTo>
                  <a:lnTo>
                    <a:pt x="452" y="220"/>
                  </a:lnTo>
                  <a:lnTo>
                    <a:pt x="452" y="198"/>
                  </a:lnTo>
                  <a:lnTo>
                    <a:pt x="448" y="176"/>
                  </a:lnTo>
                  <a:lnTo>
                    <a:pt x="442" y="154"/>
                  </a:lnTo>
                  <a:lnTo>
                    <a:pt x="434" y="134"/>
                  </a:lnTo>
                  <a:lnTo>
                    <a:pt x="424" y="114"/>
                  </a:lnTo>
                  <a:lnTo>
                    <a:pt x="412" y="94"/>
                  </a:lnTo>
                  <a:lnTo>
                    <a:pt x="398" y="78"/>
                  </a:lnTo>
                  <a:lnTo>
                    <a:pt x="382" y="62"/>
                  </a:lnTo>
                  <a:lnTo>
                    <a:pt x="366" y="48"/>
                  </a:lnTo>
                  <a:lnTo>
                    <a:pt x="348" y="36"/>
                  </a:lnTo>
                  <a:lnTo>
                    <a:pt x="330" y="24"/>
                  </a:lnTo>
                  <a:lnTo>
                    <a:pt x="310" y="16"/>
                  </a:lnTo>
                  <a:lnTo>
                    <a:pt x="288" y="8"/>
                  </a:lnTo>
                  <a:lnTo>
                    <a:pt x="266" y="2"/>
                  </a:lnTo>
                  <a:lnTo>
                    <a:pt x="244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400" b="1" dirty="0"/>
                <a:t>4</a:t>
              </a:r>
            </a:p>
          </p:txBody>
        </p:sp>
        <p:grpSp>
          <p:nvGrpSpPr>
            <p:cNvPr id="53" name="Group 86"/>
            <p:cNvGrpSpPr/>
            <p:nvPr/>
          </p:nvGrpSpPr>
          <p:grpSpPr>
            <a:xfrm>
              <a:off x="152399" y="4261431"/>
              <a:ext cx="2614382" cy="972606"/>
              <a:chOff x="972457" y="867060"/>
              <a:chExt cx="2998943" cy="1154007"/>
            </a:xfrm>
          </p:grpSpPr>
          <p:sp>
            <p:nvSpPr>
              <p:cNvPr id="58" name="TextBox 87"/>
              <p:cNvSpPr txBox="1"/>
              <p:nvPr/>
            </p:nvSpPr>
            <p:spPr>
              <a:xfrm>
                <a:off x="972457" y="867060"/>
                <a:ext cx="2705381" cy="43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b="1" dirty="0">
                    <a:latin typeface="+mj-lt"/>
                  </a:rPr>
                  <a:t>UMSETZUNG</a:t>
                </a:r>
              </a:p>
            </p:txBody>
          </p:sp>
          <p:sp>
            <p:nvSpPr>
              <p:cNvPr id="59" name="TextBox 88"/>
              <p:cNvSpPr txBox="1"/>
              <p:nvPr/>
            </p:nvSpPr>
            <p:spPr>
              <a:xfrm>
                <a:off x="972457" y="1254189"/>
                <a:ext cx="2998943" cy="766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CH" dirty="0">
                    <a:latin typeface="Arial Narrow" panose="020B0606020202030204" pitchFamily="34" charset="0"/>
                  </a:rPr>
                  <a:t>Geschichten umsetzen und Erfolgskriterien festlegen</a:t>
                </a:r>
                <a:endParaRPr lang="en-US" dirty="0"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7" name="Gruppieren 6"/>
          <p:cNvGrpSpPr/>
          <p:nvPr/>
        </p:nvGrpSpPr>
        <p:grpSpPr>
          <a:xfrm>
            <a:off x="477296" y="1441012"/>
            <a:ext cx="3840983" cy="2318682"/>
            <a:chOff x="477296" y="1441012"/>
            <a:chExt cx="3840983" cy="2318682"/>
          </a:xfrm>
        </p:grpSpPr>
        <p:sp>
          <p:nvSpPr>
            <p:cNvPr id="78" name="Freeform 6"/>
            <p:cNvSpPr>
              <a:spLocks/>
            </p:cNvSpPr>
            <p:nvPr/>
          </p:nvSpPr>
          <p:spPr bwMode="auto">
            <a:xfrm>
              <a:off x="2836088" y="1545373"/>
              <a:ext cx="1482191" cy="2214321"/>
            </a:xfrm>
            <a:custGeom>
              <a:avLst/>
              <a:gdLst>
                <a:gd name="T0" fmla="*/ 596 w 1071"/>
                <a:gd name="T1" fmla="*/ 1575 h 1655"/>
                <a:gd name="T2" fmla="*/ 586 w 1071"/>
                <a:gd name="T3" fmla="*/ 1489 h 1655"/>
                <a:gd name="T4" fmla="*/ 582 w 1071"/>
                <a:gd name="T5" fmla="*/ 1403 h 1655"/>
                <a:gd name="T6" fmla="*/ 584 w 1071"/>
                <a:gd name="T7" fmla="*/ 1331 h 1655"/>
                <a:gd name="T8" fmla="*/ 602 w 1071"/>
                <a:gd name="T9" fmla="*/ 1193 h 1655"/>
                <a:gd name="T10" fmla="*/ 636 w 1071"/>
                <a:gd name="T11" fmla="*/ 1061 h 1655"/>
                <a:gd name="T12" fmla="*/ 686 w 1071"/>
                <a:gd name="T13" fmla="*/ 935 h 1655"/>
                <a:gd name="T14" fmla="*/ 750 w 1071"/>
                <a:gd name="T15" fmla="*/ 817 h 1655"/>
                <a:gd name="T16" fmla="*/ 828 w 1071"/>
                <a:gd name="T17" fmla="*/ 709 h 1655"/>
                <a:gd name="T18" fmla="*/ 917 w 1071"/>
                <a:gd name="T19" fmla="*/ 611 h 1655"/>
                <a:gd name="T20" fmla="*/ 1017 w 1071"/>
                <a:gd name="T21" fmla="*/ 524 h 1655"/>
                <a:gd name="T22" fmla="*/ 977 w 1071"/>
                <a:gd name="T23" fmla="*/ 226 h 1655"/>
                <a:gd name="T24" fmla="*/ 754 w 1071"/>
                <a:gd name="T25" fmla="*/ 0 h 1655"/>
                <a:gd name="T26" fmla="*/ 670 w 1071"/>
                <a:gd name="T27" fmla="*/ 60 h 1655"/>
                <a:gd name="T28" fmla="*/ 592 w 1071"/>
                <a:gd name="T29" fmla="*/ 124 h 1655"/>
                <a:gd name="T30" fmla="*/ 516 w 1071"/>
                <a:gd name="T31" fmla="*/ 192 h 1655"/>
                <a:gd name="T32" fmla="*/ 444 w 1071"/>
                <a:gd name="T33" fmla="*/ 264 h 1655"/>
                <a:gd name="T34" fmla="*/ 378 w 1071"/>
                <a:gd name="T35" fmla="*/ 340 h 1655"/>
                <a:gd name="T36" fmla="*/ 316 w 1071"/>
                <a:gd name="T37" fmla="*/ 420 h 1655"/>
                <a:gd name="T38" fmla="*/ 258 w 1071"/>
                <a:gd name="T39" fmla="*/ 506 h 1655"/>
                <a:gd name="T40" fmla="*/ 206 w 1071"/>
                <a:gd name="T41" fmla="*/ 595 h 1655"/>
                <a:gd name="T42" fmla="*/ 160 w 1071"/>
                <a:gd name="T43" fmla="*/ 685 h 1655"/>
                <a:gd name="T44" fmla="*/ 118 w 1071"/>
                <a:gd name="T45" fmla="*/ 781 h 1655"/>
                <a:gd name="T46" fmla="*/ 84 w 1071"/>
                <a:gd name="T47" fmla="*/ 877 h 1655"/>
                <a:gd name="T48" fmla="*/ 54 w 1071"/>
                <a:gd name="T49" fmla="*/ 977 h 1655"/>
                <a:gd name="T50" fmla="*/ 30 w 1071"/>
                <a:gd name="T51" fmla="*/ 1081 h 1655"/>
                <a:gd name="T52" fmla="*/ 14 w 1071"/>
                <a:gd name="T53" fmla="*/ 1185 h 1655"/>
                <a:gd name="T54" fmla="*/ 4 w 1071"/>
                <a:gd name="T55" fmla="*/ 1291 h 1655"/>
                <a:gd name="T56" fmla="*/ 0 w 1071"/>
                <a:gd name="T57" fmla="*/ 1401 h 1655"/>
                <a:gd name="T58" fmla="*/ 2 w 1071"/>
                <a:gd name="T59" fmla="*/ 1465 h 1655"/>
                <a:gd name="T60" fmla="*/ 10 w 1071"/>
                <a:gd name="T61" fmla="*/ 1591 h 1655"/>
                <a:gd name="T62" fmla="*/ 316 w 1071"/>
                <a:gd name="T63" fmla="*/ 1553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71" h="1655">
                  <a:moveTo>
                    <a:pt x="596" y="1575"/>
                  </a:moveTo>
                  <a:lnTo>
                    <a:pt x="596" y="1575"/>
                  </a:lnTo>
                  <a:lnTo>
                    <a:pt x="590" y="1533"/>
                  </a:lnTo>
                  <a:lnTo>
                    <a:pt x="586" y="1489"/>
                  </a:lnTo>
                  <a:lnTo>
                    <a:pt x="582" y="1447"/>
                  </a:lnTo>
                  <a:lnTo>
                    <a:pt x="582" y="1403"/>
                  </a:lnTo>
                  <a:lnTo>
                    <a:pt x="582" y="1403"/>
                  </a:lnTo>
                  <a:lnTo>
                    <a:pt x="584" y="1331"/>
                  </a:lnTo>
                  <a:lnTo>
                    <a:pt x="590" y="1261"/>
                  </a:lnTo>
                  <a:lnTo>
                    <a:pt x="602" y="1193"/>
                  </a:lnTo>
                  <a:lnTo>
                    <a:pt x="616" y="1127"/>
                  </a:lnTo>
                  <a:lnTo>
                    <a:pt x="636" y="1061"/>
                  </a:lnTo>
                  <a:lnTo>
                    <a:pt x="658" y="997"/>
                  </a:lnTo>
                  <a:lnTo>
                    <a:pt x="686" y="935"/>
                  </a:lnTo>
                  <a:lnTo>
                    <a:pt x="716" y="875"/>
                  </a:lnTo>
                  <a:lnTo>
                    <a:pt x="750" y="817"/>
                  </a:lnTo>
                  <a:lnTo>
                    <a:pt x="788" y="763"/>
                  </a:lnTo>
                  <a:lnTo>
                    <a:pt x="828" y="709"/>
                  </a:lnTo>
                  <a:lnTo>
                    <a:pt x="869" y="659"/>
                  </a:lnTo>
                  <a:lnTo>
                    <a:pt x="917" y="611"/>
                  </a:lnTo>
                  <a:lnTo>
                    <a:pt x="965" y="567"/>
                  </a:lnTo>
                  <a:lnTo>
                    <a:pt x="1017" y="524"/>
                  </a:lnTo>
                  <a:lnTo>
                    <a:pt x="1071" y="484"/>
                  </a:lnTo>
                  <a:lnTo>
                    <a:pt x="977" y="226"/>
                  </a:lnTo>
                  <a:lnTo>
                    <a:pt x="754" y="0"/>
                  </a:lnTo>
                  <a:lnTo>
                    <a:pt x="754" y="0"/>
                  </a:lnTo>
                  <a:lnTo>
                    <a:pt x="712" y="30"/>
                  </a:lnTo>
                  <a:lnTo>
                    <a:pt x="670" y="60"/>
                  </a:lnTo>
                  <a:lnTo>
                    <a:pt x="630" y="90"/>
                  </a:lnTo>
                  <a:lnTo>
                    <a:pt x="592" y="124"/>
                  </a:lnTo>
                  <a:lnTo>
                    <a:pt x="552" y="156"/>
                  </a:lnTo>
                  <a:lnTo>
                    <a:pt x="516" y="192"/>
                  </a:lnTo>
                  <a:lnTo>
                    <a:pt x="480" y="226"/>
                  </a:lnTo>
                  <a:lnTo>
                    <a:pt x="444" y="264"/>
                  </a:lnTo>
                  <a:lnTo>
                    <a:pt x="410" y="302"/>
                  </a:lnTo>
                  <a:lnTo>
                    <a:pt x="378" y="340"/>
                  </a:lnTo>
                  <a:lnTo>
                    <a:pt x="346" y="380"/>
                  </a:lnTo>
                  <a:lnTo>
                    <a:pt x="316" y="420"/>
                  </a:lnTo>
                  <a:lnTo>
                    <a:pt x="286" y="462"/>
                  </a:lnTo>
                  <a:lnTo>
                    <a:pt x="258" y="506"/>
                  </a:lnTo>
                  <a:lnTo>
                    <a:pt x="232" y="549"/>
                  </a:lnTo>
                  <a:lnTo>
                    <a:pt x="206" y="595"/>
                  </a:lnTo>
                  <a:lnTo>
                    <a:pt x="182" y="639"/>
                  </a:lnTo>
                  <a:lnTo>
                    <a:pt x="160" y="685"/>
                  </a:lnTo>
                  <a:lnTo>
                    <a:pt x="138" y="733"/>
                  </a:lnTo>
                  <a:lnTo>
                    <a:pt x="118" y="781"/>
                  </a:lnTo>
                  <a:lnTo>
                    <a:pt x="100" y="829"/>
                  </a:lnTo>
                  <a:lnTo>
                    <a:pt x="84" y="877"/>
                  </a:lnTo>
                  <a:lnTo>
                    <a:pt x="68" y="927"/>
                  </a:lnTo>
                  <a:lnTo>
                    <a:pt x="54" y="977"/>
                  </a:lnTo>
                  <a:lnTo>
                    <a:pt x="42" y="1029"/>
                  </a:lnTo>
                  <a:lnTo>
                    <a:pt x="30" y="1081"/>
                  </a:lnTo>
                  <a:lnTo>
                    <a:pt x="22" y="1133"/>
                  </a:lnTo>
                  <a:lnTo>
                    <a:pt x="14" y="1185"/>
                  </a:lnTo>
                  <a:lnTo>
                    <a:pt x="8" y="1239"/>
                  </a:lnTo>
                  <a:lnTo>
                    <a:pt x="4" y="1291"/>
                  </a:lnTo>
                  <a:lnTo>
                    <a:pt x="0" y="1347"/>
                  </a:lnTo>
                  <a:lnTo>
                    <a:pt x="0" y="1401"/>
                  </a:lnTo>
                  <a:lnTo>
                    <a:pt x="0" y="1401"/>
                  </a:lnTo>
                  <a:lnTo>
                    <a:pt x="2" y="1465"/>
                  </a:lnTo>
                  <a:lnTo>
                    <a:pt x="4" y="1529"/>
                  </a:lnTo>
                  <a:lnTo>
                    <a:pt x="10" y="1591"/>
                  </a:lnTo>
                  <a:lnTo>
                    <a:pt x="20" y="1655"/>
                  </a:lnTo>
                  <a:lnTo>
                    <a:pt x="316" y="1553"/>
                  </a:lnTo>
                  <a:lnTo>
                    <a:pt x="596" y="1575"/>
                  </a:lnTo>
                  <a:close/>
                </a:path>
              </a:pathLst>
            </a:custGeom>
            <a:solidFill>
              <a:srgbClr val="029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/>
            <p:cNvSpPr>
              <a:spLocks/>
            </p:cNvSpPr>
            <p:nvPr/>
          </p:nvSpPr>
          <p:spPr bwMode="auto">
            <a:xfrm>
              <a:off x="2991088" y="1441012"/>
              <a:ext cx="860805" cy="832210"/>
            </a:xfrm>
            <a:custGeom>
              <a:avLst/>
              <a:gdLst>
                <a:gd name="T0" fmla="*/ 304 w 622"/>
                <a:gd name="T1" fmla="*/ 0 h 622"/>
                <a:gd name="T2" fmla="*/ 242 w 622"/>
                <a:gd name="T3" fmla="*/ 8 h 622"/>
                <a:gd name="T4" fmla="*/ 184 w 622"/>
                <a:gd name="T5" fmla="*/ 26 h 622"/>
                <a:gd name="T6" fmla="*/ 132 w 622"/>
                <a:gd name="T7" fmla="*/ 56 h 622"/>
                <a:gd name="T8" fmla="*/ 86 w 622"/>
                <a:gd name="T9" fmla="*/ 96 h 622"/>
                <a:gd name="T10" fmla="*/ 50 w 622"/>
                <a:gd name="T11" fmla="*/ 142 h 622"/>
                <a:gd name="T12" fmla="*/ 22 w 622"/>
                <a:gd name="T13" fmla="*/ 196 h 622"/>
                <a:gd name="T14" fmla="*/ 4 w 622"/>
                <a:gd name="T15" fmla="*/ 254 h 622"/>
                <a:gd name="T16" fmla="*/ 0 w 622"/>
                <a:gd name="T17" fmla="*/ 318 h 622"/>
                <a:gd name="T18" fmla="*/ 2 w 622"/>
                <a:gd name="T19" fmla="*/ 350 h 622"/>
                <a:gd name="T20" fmla="*/ 16 w 622"/>
                <a:gd name="T21" fmla="*/ 410 h 622"/>
                <a:gd name="T22" fmla="*/ 40 w 622"/>
                <a:gd name="T23" fmla="*/ 466 h 622"/>
                <a:gd name="T24" fmla="*/ 76 w 622"/>
                <a:gd name="T25" fmla="*/ 514 h 622"/>
                <a:gd name="T26" fmla="*/ 118 w 622"/>
                <a:gd name="T27" fmla="*/ 556 h 622"/>
                <a:gd name="T28" fmla="*/ 168 w 622"/>
                <a:gd name="T29" fmla="*/ 588 h 622"/>
                <a:gd name="T30" fmla="*/ 226 w 622"/>
                <a:gd name="T31" fmla="*/ 610 h 622"/>
                <a:gd name="T32" fmla="*/ 286 w 622"/>
                <a:gd name="T33" fmla="*/ 622 h 622"/>
                <a:gd name="T34" fmla="*/ 318 w 622"/>
                <a:gd name="T35" fmla="*/ 622 h 622"/>
                <a:gd name="T36" fmla="*/ 380 w 622"/>
                <a:gd name="T37" fmla="*/ 614 h 622"/>
                <a:gd name="T38" fmla="*/ 438 w 622"/>
                <a:gd name="T39" fmla="*/ 594 h 622"/>
                <a:gd name="T40" fmla="*/ 490 w 622"/>
                <a:gd name="T41" fmla="*/ 564 h 622"/>
                <a:gd name="T42" fmla="*/ 536 w 622"/>
                <a:gd name="T43" fmla="*/ 526 h 622"/>
                <a:gd name="T44" fmla="*/ 572 w 622"/>
                <a:gd name="T45" fmla="*/ 480 h 622"/>
                <a:gd name="T46" fmla="*/ 600 w 622"/>
                <a:gd name="T47" fmla="*/ 426 h 622"/>
                <a:gd name="T48" fmla="*/ 618 w 622"/>
                <a:gd name="T49" fmla="*/ 366 h 622"/>
                <a:gd name="T50" fmla="*/ 622 w 622"/>
                <a:gd name="T51" fmla="*/ 304 h 622"/>
                <a:gd name="T52" fmla="*/ 620 w 622"/>
                <a:gd name="T53" fmla="*/ 272 h 622"/>
                <a:gd name="T54" fmla="*/ 606 w 622"/>
                <a:gd name="T55" fmla="*/ 212 h 622"/>
                <a:gd name="T56" fmla="*/ 582 w 622"/>
                <a:gd name="T57" fmla="*/ 156 h 622"/>
                <a:gd name="T58" fmla="*/ 546 w 622"/>
                <a:gd name="T59" fmla="*/ 108 h 622"/>
                <a:gd name="T60" fmla="*/ 504 w 622"/>
                <a:gd name="T61" fmla="*/ 66 h 622"/>
                <a:gd name="T62" fmla="*/ 454 w 622"/>
                <a:gd name="T63" fmla="*/ 34 h 622"/>
                <a:gd name="T64" fmla="*/ 396 w 622"/>
                <a:gd name="T65" fmla="*/ 12 h 622"/>
                <a:gd name="T66" fmla="*/ 336 w 622"/>
                <a:gd name="T67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22" h="622">
                  <a:moveTo>
                    <a:pt x="304" y="0"/>
                  </a:moveTo>
                  <a:lnTo>
                    <a:pt x="304" y="0"/>
                  </a:lnTo>
                  <a:lnTo>
                    <a:pt x="272" y="2"/>
                  </a:lnTo>
                  <a:lnTo>
                    <a:pt x="242" y="8"/>
                  </a:lnTo>
                  <a:lnTo>
                    <a:pt x="212" y="16"/>
                  </a:lnTo>
                  <a:lnTo>
                    <a:pt x="184" y="26"/>
                  </a:lnTo>
                  <a:lnTo>
                    <a:pt x="156" y="40"/>
                  </a:lnTo>
                  <a:lnTo>
                    <a:pt x="132" y="56"/>
                  </a:lnTo>
                  <a:lnTo>
                    <a:pt x="108" y="76"/>
                  </a:lnTo>
                  <a:lnTo>
                    <a:pt x="86" y="96"/>
                  </a:lnTo>
                  <a:lnTo>
                    <a:pt x="66" y="118"/>
                  </a:lnTo>
                  <a:lnTo>
                    <a:pt x="50" y="142"/>
                  </a:lnTo>
                  <a:lnTo>
                    <a:pt x="34" y="168"/>
                  </a:lnTo>
                  <a:lnTo>
                    <a:pt x="22" y="196"/>
                  </a:lnTo>
                  <a:lnTo>
                    <a:pt x="12" y="224"/>
                  </a:lnTo>
                  <a:lnTo>
                    <a:pt x="4" y="254"/>
                  </a:lnTo>
                  <a:lnTo>
                    <a:pt x="0" y="286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2" y="350"/>
                  </a:lnTo>
                  <a:lnTo>
                    <a:pt x="8" y="380"/>
                  </a:lnTo>
                  <a:lnTo>
                    <a:pt x="16" y="410"/>
                  </a:lnTo>
                  <a:lnTo>
                    <a:pt x="26" y="438"/>
                  </a:lnTo>
                  <a:lnTo>
                    <a:pt x="40" y="466"/>
                  </a:lnTo>
                  <a:lnTo>
                    <a:pt x="56" y="490"/>
                  </a:lnTo>
                  <a:lnTo>
                    <a:pt x="76" y="514"/>
                  </a:lnTo>
                  <a:lnTo>
                    <a:pt x="96" y="536"/>
                  </a:lnTo>
                  <a:lnTo>
                    <a:pt x="118" y="556"/>
                  </a:lnTo>
                  <a:lnTo>
                    <a:pt x="142" y="572"/>
                  </a:lnTo>
                  <a:lnTo>
                    <a:pt x="168" y="588"/>
                  </a:lnTo>
                  <a:lnTo>
                    <a:pt x="196" y="600"/>
                  </a:lnTo>
                  <a:lnTo>
                    <a:pt x="226" y="610"/>
                  </a:lnTo>
                  <a:lnTo>
                    <a:pt x="256" y="618"/>
                  </a:lnTo>
                  <a:lnTo>
                    <a:pt x="286" y="622"/>
                  </a:lnTo>
                  <a:lnTo>
                    <a:pt x="318" y="622"/>
                  </a:lnTo>
                  <a:lnTo>
                    <a:pt x="318" y="622"/>
                  </a:lnTo>
                  <a:lnTo>
                    <a:pt x="350" y="620"/>
                  </a:lnTo>
                  <a:lnTo>
                    <a:pt x="380" y="614"/>
                  </a:lnTo>
                  <a:lnTo>
                    <a:pt x="410" y="606"/>
                  </a:lnTo>
                  <a:lnTo>
                    <a:pt x="438" y="594"/>
                  </a:lnTo>
                  <a:lnTo>
                    <a:pt x="466" y="582"/>
                  </a:lnTo>
                  <a:lnTo>
                    <a:pt x="490" y="564"/>
                  </a:lnTo>
                  <a:lnTo>
                    <a:pt x="514" y="546"/>
                  </a:lnTo>
                  <a:lnTo>
                    <a:pt x="536" y="526"/>
                  </a:lnTo>
                  <a:lnTo>
                    <a:pt x="556" y="504"/>
                  </a:lnTo>
                  <a:lnTo>
                    <a:pt x="572" y="480"/>
                  </a:lnTo>
                  <a:lnTo>
                    <a:pt x="588" y="454"/>
                  </a:lnTo>
                  <a:lnTo>
                    <a:pt x="600" y="426"/>
                  </a:lnTo>
                  <a:lnTo>
                    <a:pt x="610" y="396"/>
                  </a:lnTo>
                  <a:lnTo>
                    <a:pt x="618" y="366"/>
                  </a:lnTo>
                  <a:lnTo>
                    <a:pt x="622" y="336"/>
                  </a:lnTo>
                  <a:lnTo>
                    <a:pt x="622" y="304"/>
                  </a:lnTo>
                  <a:lnTo>
                    <a:pt x="622" y="304"/>
                  </a:lnTo>
                  <a:lnTo>
                    <a:pt x="620" y="272"/>
                  </a:lnTo>
                  <a:lnTo>
                    <a:pt x="614" y="242"/>
                  </a:lnTo>
                  <a:lnTo>
                    <a:pt x="606" y="212"/>
                  </a:lnTo>
                  <a:lnTo>
                    <a:pt x="594" y="184"/>
                  </a:lnTo>
                  <a:lnTo>
                    <a:pt x="582" y="156"/>
                  </a:lnTo>
                  <a:lnTo>
                    <a:pt x="566" y="132"/>
                  </a:lnTo>
                  <a:lnTo>
                    <a:pt x="546" y="108"/>
                  </a:lnTo>
                  <a:lnTo>
                    <a:pt x="526" y="86"/>
                  </a:lnTo>
                  <a:lnTo>
                    <a:pt x="504" y="66"/>
                  </a:lnTo>
                  <a:lnTo>
                    <a:pt x="480" y="48"/>
                  </a:lnTo>
                  <a:lnTo>
                    <a:pt x="454" y="34"/>
                  </a:lnTo>
                  <a:lnTo>
                    <a:pt x="426" y="22"/>
                  </a:lnTo>
                  <a:lnTo>
                    <a:pt x="396" y="12"/>
                  </a:lnTo>
                  <a:lnTo>
                    <a:pt x="366" y="4"/>
                  </a:lnTo>
                  <a:lnTo>
                    <a:pt x="336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029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2"/>
            <p:cNvSpPr>
              <a:spLocks/>
            </p:cNvSpPr>
            <p:nvPr/>
          </p:nvSpPr>
          <p:spPr bwMode="auto">
            <a:xfrm>
              <a:off x="3107339" y="1553400"/>
              <a:ext cx="628305" cy="607433"/>
            </a:xfrm>
            <a:custGeom>
              <a:avLst/>
              <a:gdLst>
                <a:gd name="T0" fmla="*/ 222 w 454"/>
                <a:gd name="T1" fmla="*/ 0 h 454"/>
                <a:gd name="T2" fmla="*/ 176 w 454"/>
                <a:gd name="T3" fmla="*/ 6 h 454"/>
                <a:gd name="T4" fmla="*/ 134 w 454"/>
                <a:gd name="T5" fmla="*/ 20 h 454"/>
                <a:gd name="T6" fmla="*/ 96 w 454"/>
                <a:gd name="T7" fmla="*/ 42 h 454"/>
                <a:gd name="T8" fmla="*/ 62 w 454"/>
                <a:gd name="T9" fmla="*/ 70 h 454"/>
                <a:gd name="T10" fmla="*/ 36 w 454"/>
                <a:gd name="T11" fmla="*/ 104 h 454"/>
                <a:gd name="T12" fmla="*/ 16 w 454"/>
                <a:gd name="T13" fmla="*/ 144 h 454"/>
                <a:gd name="T14" fmla="*/ 4 w 454"/>
                <a:gd name="T15" fmla="*/ 186 h 454"/>
                <a:gd name="T16" fmla="*/ 0 w 454"/>
                <a:gd name="T17" fmla="*/ 232 h 454"/>
                <a:gd name="T18" fmla="*/ 2 w 454"/>
                <a:gd name="T19" fmla="*/ 256 h 454"/>
                <a:gd name="T20" fmla="*/ 12 w 454"/>
                <a:gd name="T21" fmla="*/ 300 h 454"/>
                <a:gd name="T22" fmla="*/ 30 w 454"/>
                <a:gd name="T23" fmla="*/ 340 h 454"/>
                <a:gd name="T24" fmla="*/ 56 w 454"/>
                <a:gd name="T25" fmla="*/ 376 h 454"/>
                <a:gd name="T26" fmla="*/ 86 w 454"/>
                <a:gd name="T27" fmla="*/ 406 h 454"/>
                <a:gd name="T28" fmla="*/ 124 w 454"/>
                <a:gd name="T29" fmla="*/ 428 h 454"/>
                <a:gd name="T30" fmla="*/ 164 w 454"/>
                <a:gd name="T31" fmla="*/ 444 h 454"/>
                <a:gd name="T32" fmla="*/ 208 w 454"/>
                <a:gd name="T33" fmla="*/ 454 h 454"/>
                <a:gd name="T34" fmla="*/ 232 w 454"/>
                <a:gd name="T35" fmla="*/ 454 h 454"/>
                <a:gd name="T36" fmla="*/ 278 w 454"/>
                <a:gd name="T37" fmla="*/ 448 h 454"/>
                <a:gd name="T38" fmla="*/ 320 w 454"/>
                <a:gd name="T39" fmla="*/ 434 h 454"/>
                <a:gd name="T40" fmla="*/ 358 w 454"/>
                <a:gd name="T41" fmla="*/ 412 h 454"/>
                <a:gd name="T42" fmla="*/ 390 w 454"/>
                <a:gd name="T43" fmla="*/ 384 h 454"/>
                <a:gd name="T44" fmla="*/ 418 w 454"/>
                <a:gd name="T45" fmla="*/ 350 h 454"/>
                <a:gd name="T46" fmla="*/ 438 w 454"/>
                <a:gd name="T47" fmla="*/ 310 h 454"/>
                <a:gd name="T48" fmla="*/ 450 w 454"/>
                <a:gd name="T49" fmla="*/ 268 h 454"/>
                <a:gd name="T50" fmla="*/ 454 w 454"/>
                <a:gd name="T51" fmla="*/ 222 h 454"/>
                <a:gd name="T52" fmla="*/ 452 w 454"/>
                <a:gd name="T53" fmla="*/ 198 h 454"/>
                <a:gd name="T54" fmla="*/ 442 w 454"/>
                <a:gd name="T55" fmla="*/ 154 h 454"/>
                <a:gd name="T56" fmla="*/ 424 w 454"/>
                <a:gd name="T57" fmla="*/ 114 h 454"/>
                <a:gd name="T58" fmla="*/ 398 w 454"/>
                <a:gd name="T59" fmla="*/ 78 h 454"/>
                <a:gd name="T60" fmla="*/ 368 w 454"/>
                <a:gd name="T61" fmla="*/ 48 h 454"/>
                <a:gd name="T62" fmla="*/ 330 w 454"/>
                <a:gd name="T63" fmla="*/ 24 h 454"/>
                <a:gd name="T64" fmla="*/ 290 w 454"/>
                <a:gd name="T65" fmla="*/ 8 h 454"/>
                <a:gd name="T66" fmla="*/ 246 w 454"/>
                <a:gd name="T67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4" h="454">
                  <a:moveTo>
                    <a:pt x="222" y="0"/>
                  </a:moveTo>
                  <a:lnTo>
                    <a:pt x="222" y="0"/>
                  </a:lnTo>
                  <a:lnTo>
                    <a:pt x="198" y="2"/>
                  </a:lnTo>
                  <a:lnTo>
                    <a:pt x="176" y="6"/>
                  </a:lnTo>
                  <a:lnTo>
                    <a:pt x="154" y="12"/>
                  </a:lnTo>
                  <a:lnTo>
                    <a:pt x="134" y="20"/>
                  </a:lnTo>
                  <a:lnTo>
                    <a:pt x="114" y="30"/>
                  </a:lnTo>
                  <a:lnTo>
                    <a:pt x="96" y="42"/>
                  </a:lnTo>
                  <a:lnTo>
                    <a:pt x="78" y="56"/>
                  </a:lnTo>
                  <a:lnTo>
                    <a:pt x="62" y="70"/>
                  </a:lnTo>
                  <a:lnTo>
                    <a:pt x="48" y="86"/>
                  </a:lnTo>
                  <a:lnTo>
                    <a:pt x="36" y="104"/>
                  </a:lnTo>
                  <a:lnTo>
                    <a:pt x="26" y="124"/>
                  </a:lnTo>
                  <a:lnTo>
                    <a:pt x="16" y="144"/>
                  </a:lnTo>
                  <a:lnTo>
                    <a:pt x="8" y="164"/>
                  </a:lnTo>
                  <a:lnTo>
                    <a:pt x="4" y="186"/>
                  </a:lnTo>
                  <a:lnTo>
                    <a:pt x="0" y="208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2" y="256"/>
                  </a:lnTo>
                  <a:lnTo>
                    <a:pt x="6" y="278"/>
                  </a:lnTo>
                  <a:lnTo>
                    <a:pt x="12" y="300"/>
                  </a:lnTo>
                  <a:lnTo>
                    <a:pt x="20" y="320"/>
                  </a:lnTo>
                  <a:lnTo>
                    <a:pt x="30" y="340"/>
                  </a:lnTo>
                  <a:lnTo>
                    <a:pt x="42" y="358"/>
                  </a:lnTo>
                  <a:lnTo>
                    <a:pt x="56" y="376"/>
                  </a:lnTo>
                  <a:lnTo>
                    <a:pt x="70" y="390"/>
                  </a:lnTo>
                  <a:lnTo>
                    <a:pt x="86" y="406"/>
                  </a:lnTo>
                  <a:lnTo>
                    <a:pt x="104" y="418"/>
                  </a:lnTo>
                  <a:lnTo>
                    <a:pt x="124" y="428"/>
                  </a:lnTo>
                  <a:lnTo>
                    <a:pt x="144" y="438"/>
                  </a:lnTo>
                  <a:lnTo>
                    <a:pt x="164" y="444"/>
                  </a:lnTo>
                  <a:lnTo>
                    <a:pt x="186" y="450"/>
                  </a:lnTo>
                  <a:lnTo>
                    <a:pt x="208" y="454"/>
                  </a:lnTo>
                  <a:lnTo>
                    <a:pt x="232" y="454"/>
                  </a:lnTo>
                  <a:lnTo>
                    <a:pt x="232" y="454"/>
                  </a:lnTo>
                  <a:lnTo>
                    <a:pt x="256" y="452"/>
                  </a:lnTo>
                  <a:lnTo>
                    <a:pt x="278" y="448"/>
                  </a:lnTo>
                  <a:lnTo>
                    <a:pt x="300" y="442"/>
                  </a:lnTo>
                  <a:lnTo>
                    <a:pt x="320" y="434"/>
                  </a:lnTo>
                  <a:lnTo>
                    <a:pt x="340" y="424"/>
                  </a:lnTo>
                  <a:lnTo>
                    <a:pt x="358" y="412"/>
                  </a:lnTo>
                  <a:lnTo>
                    <a:pt x="376" y="398"/>
                  </a:lnTo>
                  <a:lnTo>
                    <a:pt x="390" y="384"/>
                  </a:lnTo>
                  <a:lnTo>
                    <a:pt x="406" y="368"/>
                  </a:lnTo>
                  <a:lnTo>
                    <a:pt x="418" y="350"/>
                  </a:lnTo>
                  <a:lnTo>
                    <a:pt x="428" y="330"/>
                  </a:lnTo>
                  <a:lnTo>
                    <a:pt x="438" y="310"/>
                  </a:lnTo>
                  <a:lnTo>
                    <a:pt x="446" y="290"/>
                  </a:lnTo>
                  <a:lnTo>
                    <a:pt x="450" y="268"/>
                  </a:lnTo>
                  <a:lnTo>
                    <a:pt x="454" y="244"/>
                  </a:lnTo>
                  <a:lnTo>
                    <a:pt x="454" y="222"/>
                  </a:lnTo>
                  <a:lnTo>
                    <a:pt x="454" y="222"/>
                  </a:lnTo>
                  <a:lnTo>
                    <a:pt x="452" y="198"/>
                  </a:lnTo>
                  <a:lnTo>
                    <a:pt x="448" y="176"/>
                  </a:lnTo>
                  <a:lnTo>
                    <a:pt x="442" y="154"/>
                  </a:lnTo>
                  <a:lnTo>
                    <a:pt x="434" y="134"/>
                  </a:lnTo>
                  <a:lnTo>
                    <a:pt x="424" y="114"/>
                  </a:lnTo>
                  <a:lnTo>
                    <a:pt x="412" y="96"/>
                  </a:lnTo>
                  <a:lnTo>
                    <a:pt x="398" y="78"/>
                  </a:lnTo>
                  <a:lnTo>
                    <a:pt x="384" y="62"/>
                  </a:lnTo>
                  <a:lnTo>
                    <a:pt x="368" y="48"/>
                  </a:lnTo>
                  <a:lnTo>
                    <a:pt x="350" y="36"/>
                  </a:lnTo>
                  <a:lnTo>
                    <a:pt x="330" y="24"/>
                  </a:lnTo>
                  <a:lnTo>
                    <a:pt x="310" y="16"/>
                  </a:lnTo>
                  <a:lnTo>
                    <a:pt x="290" y="8"/>
                  </a:lnTo>
                  <a:lnTo>
                    <a:pt x="268" y="4"/>
                  </a:lnTo>
                  <a:lnTo>
                    <a:pt x="246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/>
                <a:t>5</a:t>
              </a:r>
            </a:p>
          </p:txBody>
        </p:sp>
        <p:grpSp>
          <p:nvGrpSpPr>
            <p:cNvPr id="54" name="Group 89"/>
            <p:cNvGrpSpPr/>
            <p:nvPr/>
          </p:nvGrpSpPr>
          <p:grpSpPr>
            <a:xfrm>
              <a:off x="477296" y="1497207"/>
              <a:ext cx="2358464" cy="917208"/>
              <a:chOff x="972457" y="867060"/>
              <a:chExt cx="2705381" cy="1088276"/>
            </a:xfrm>
          </p:grpSpPr>
          <p:sp>
            <p:nvSpPr>
              <p:cNvPr id="56" name="TextBox 90"/>
              <p:cNvSpPr txBox="1"/>
              <p:nvPr/>
            </p:nvSpPr>
            <p:spPr>
              <a:xfrm>
                <a:off x="972457" y="867060"/>
                <a:ext cx="2705381" cy="43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b="1" dirty="0">
                    <a:latin typeface="+mj-lt"/>
                  </a:rPr>
                  <a:t>AUSWERTUNG</a:t>
                </a:r>
              </a:p>
            </p:txBody>
          </p:sp>
          <p:sp>
            <p:nvSpPr>
              <p:cNvPr id="57" name="TextBox 91"/>
              <p:cNvSpPr txBox="1"/>
              <p:nvPr/>
            </p:nvSpPr>
            <p:spPr>
              <a:xfrm>
                <a:off x="1623749" y="1254191"/>
                <a:ext cx="2022012" cy="701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de-CH" dirty="0">
                    <a:latin typeface="Arial Narrow" panose="020B0606020202030204" pitchFamily="34" charset="0"/>
                  </a:rPr>
                  <a:t>Quantitativ und qualitativ </a:t>
                </a:r>
              </a:p>
            </p:txBody>
          </p:sp>
        </p:grpSp>
      </p:grpSp>
      <p:sp>
        <p:nvSpPr>
          <p:cNvPr id="42" name="Titel 1"/>
          <p:cNvSpPr txBox="1">
            <a:spLocks/>
          </p:cNvSpPr>
          <p:nvPr/>
        </p:nvSpPr>
        <p:spPr>
          <a:xfrm>
            <a:off x="862550" y="219456"/>
            <a:ext cx="8596668" cy="71848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CH" dirty="0">
                <a:solidFill>
                  <a:schemeClr val="bg1"/>
                </a:solidFill>
              </a:rPr>
              <a:t>Storytelling Toolbox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D523336-5D19-3148-BD56-9E70B74CE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23C3B0C4-817E-C440-A16D-B7DC641E92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9" y="82254"/>
            <a:ext cx="1063749" cy="11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026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8"/>
          <p:cNvSpPr>
            <a:spLocks/>
          </p:cNvSpPr>
          <p:nvPr/>
        </p:nvSpPr>
        <p:spPr bwMode="auto">
          <a:xfrm>
            <a:off x="4545041" y="3975351"/>
            <a:ext cx="2480485" cy="1613310"/>
          </a:xfrm>
          <a:custGeom>
            <a:avLst/>
            <a:gdLst>
              <a:gd name="T0" fmla="*/ 1168 w 1703"/>
              <a:gd name="T1" fmla="*/ 0 h 1093"/>
              <a:gd name="T2" fmla="*/ 1130 w 1703"/>
              <a:gd name="T3" fmla="*/ 58 h 1093"/>
              <a:gd name="T4" fmla="*/ 1042 w 1703"/>
              <a:gd name="T5" fmla="*/ 164 h 1093"/>
              <a:gd name="T6" fmla="*/ 944 w 1703"/>
              <a:gd name="T7" fmla="*/ 260 h 1093"/>
              <a:gd name="T8" fmla="*/ 834 w 1703"/>
              <a:gd name="T9" fmla="*/ 342 h 1093"/>
              <a:gd name="T10" fmla="*/ 712 w 1703"/>
              <a:gd name="T11" fmla="*/ 412 h 1093"/>
              <a:gd name="T12" fmla="*/ 584 w 1703"/>
              <a:gd name="T13" fmla="*/ 465 h 1093"/>
              <a:gd name="T14" fmla="*/ 446 w 1703"/>
              <a:gd name="T15" fmla="*/ 501 h 1093"/>
              <a:gd name="T16" fmla="*/ 304 w 1703"/>
              <a:gd name="T17" fmla="*/ 521 h 1093"/>
              <a:gd name="T18" fmla="*/ 230 w 1703"/>
              <a:gd name="T19" fmla="*/ 523 h 1093"/>
              <a:gd name="T20" fmla="*/ 166 w 1703"/>
              <a:gd name="T21" fmla="*/ 521 h 1093"/>
              <a:gd name="T22" fmla="*/ 0 w 1703"/>
              <a:gd name="T23" fmla="*/ 787 h 1093"/>
              <a:gd name="T24" fmla="*/ 18 w 1703"/>
              <a:gd name="T25" fmla="*/ 1081 h 1093"/>
              <a:gd name="T26" fmla="*/ 118 w 1703"/>
              <a:gd name="T27" fmla="*/ 1091 h 1093"/>
              <a:gd name="T28" fmla="*/ 220 w 1703"/>
              <a:gd name="T29" fmla="*/ 1093 h 1093"/>
              <a:gd name="T30" fmla="*/ 280 w 1703"/>
              <a:gd name="T31" fmla="*/ 1093 h 1093"/>
              <a:gd name="T32" fmla="*/ 400 w 1703"/>
              <a:gd name="T33" fmla="*/ 1083 h 1093"/>
              <a:gd name="T34" fmla="*/ 516 w 1703"/>
              <a:gd name="T35" fmla="*/ 1067 h 1093"/>
              <a:gd name="T36" fmla="*/ 628 w 1703"/>
              <a:gd name="T37" fmla="*/ 1043 h 1093"/>
              <a:gd name="T38" fmla="*/ 740 w 1703"/>
              <a:gd name="T39" fmla="*/ 1011 h 1093"/>
              <a:gd name="T40" fmla="*/ 846 w 1703"/>
              <a:gd name="T41" fmla="*/ 973 h 1093"/>
              <a:gd name="T42" fmla="*/ 950 w 1703"/>
              <a:gd name="T43" fmla="*/ 927 h 1093"/>
              <a:gd name="T44" fmla="*/ 1050 w 1703"/>
              <a:gd name="T45" fmla="*/ 873 h 1093"/>
              <a:gd name="T46" fmla="*/ 1146 w 1703"/>
              <a:gd name="T47" fmla="*/ 815 h 1093"/>
              <a:gd name="T48" fmla="*/ 1236 w 1703"/>
              <a:gd name="T49" fmla="*/ 749 h 1093"/>
              <a:gd name="T50" fmla="*/ 1323 w 1703"/>
              <a:gd name="T51" fmla="*/ 679 h 1093"/>
              <a:gd name="T52" fmla="*/ 1405 w 1703"/>
              <a:gd name="T53" fmla="*/ 603 h 1093"/>
              <a:gd name="T54" fmla="*/ 1481 w 1703"/>
              <a:gd name="T55" fmla="*/ 521 h 1093"/>
              <a:gd name="T56" fmla="*/ 1551 w 1703"/>
              <a:gd name="T57" fmla="*/ 435 h 1093"/>
              <a:gd name="T58" fmla="*/ 1617 w 1703"/>
              <a:gd name="T59" fmla="*/ 342 h 1093"/>
              <a:gd name="T60" fmla="*/ 1675 w 1703"/>
              <a:gd name="T61" fmla="*/ 246 h 1093"/>
              <a:gd name="T62" fmla="*/ 1427 w 1703"/>
              <a:gd name="T63" fmla="*/ 158 h 10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03" h="1093">
                <a:moveTo>
                  <a:pt x="1427" y="158"/>
                </a:moveTo>
                <a:lnTo>
                  <a:pt x="1168" y="0"/>
                </a:lnTo>
                <a:lnTo>
                  <a:pt x="1168" y="0"/>
                </a:lnTo>
                <a:lnTo>
                  <a:pt x="1130" y="58"/>
                </a:lnTo>
                <a:lnTo>
                  <a:pt x="1088" y="112"/>
                </a:lnTo>
                <a:lnTo>
                  <a:pt x="1042" y="164"/>
                </a:lnTo>
                <a:lnTo>
                  <a:pt x="994" y="214"/>
                </a:lnTo>
                <a:lnTo>
                  <a:pt x="944" y="260"/>
                </a:lnTo>
                <a:lnTo>
                  <a:pt x="890" y="304"/>
                </a:lnTo>
                <a:lnTo>
                  <a:pt x="834" y="342"/>
                </a:lnTo>
                <a:lnTo>
                  <a:pt x="774" y="378"/>
                </a:lnTo>
                <a:lnTo>
                  <a:pt x="712" y="412"/>
                </a:lnTo>
                <a:lnTo>
                  <a:pt x="650" y="441"/>
                </a:lnTo>
                <a:lnTo>
                  <a:pt x="584" y="465"/>
                </a:lnTo>
                <a:lnTo>
                  <a:pt x="516" y="485"/>
                </a:lnTo>
                <a:lnTo>
                  <a:pt x="446" y="501"/>
                </a:lnTo>
                <a:lnTo>
                  <a:pt x="376" y="513"/>
                </a:lnTo>
                <a:lnTo>
                  <a:pt x="304" y="521"/>
                </a:lnTo>
                <a:lnTo>
                  <a:pt x="268" y="523"/>
                </a:lnTo>
                <a:lnTo>
                  <a:pt x="230" y="523"/>
                </a:lnTo>
                <a:lnTo>
                  <a:pt x="230" y="523"/>
                </a:lnTo>
                <a:lnTo>
                  <a:pt x="166" y="521"/>
                </a:lnTo>
                <a:lnTo>
                  <a:pt x="104" y="515"/>
                </a:lnTo>
                <a:lnTo>
                  <a:pt x="0" y="787"/>
                </a:lnTo>
                <a:lnTo>
                  <a:pt x="18" y="1081"/>
                </a:lnTo>
                <a:lnTo>
                  <a:pt x="18" y="1081"/>
                </a:lnTo>
                <a:lnTo>
                  <a:pt x="68" y="1087"/>
                </a:lnTo>
                <a:lnTo>
                  <a:pt x="118" y="1091"/>
                </a:lnTo>
                <a:lnTo>
                  <a:pt x="170" y="1093"/>
                </a:lnTo>
                <a:lnTo>
                  <a:pt x="220" y="1093"/>
                </a:lnTo>
                <a:lnTo>
                  <a:pt x="220" y="1093"/>
                </a:lnTo>
                <a:lnTo>
                  <a:pt x="280" y="1093"/>
                </a:lnTo>
                <a:lnTo>
                  <a:pt x="340" y="1089"/>
                </a:lnTo>
                <a:lnTo>
                  <a:pt x="400" y="1083"/>
                </a:lnTo>
                <a:lnTo>
                  <a:pt x="458" y="1077"/>
                </a:lnTo>
                <a:lnTo>
                  <a:pt x="516" y="1067"/>
                </a:lnTo>
                <a:lnTo>
                  <a:pt x="572" y="1057"/>
                </a:lnTo>
                <a:lnTo>
                  <a:pt x="628" y="1043"/>
                </a:lnTo>
                <a:lnTo>
                  <a:pt x="684" y="1029"/>
                </a:lnTo>
                <a:lnTo>
                  <a:pt x="740" y="1011"/>
                </a:lnTo>
                <a:lnTo>
                  <a:pt x="794" y="993"/>
                </a:lnTo>
                <a:lnTo>
                  <a:pt x="846" y="973"/>
                </a:lnTo>
                <a:lnTo>
                  <a:pt x="898" y="951"/>
                </a:lnTo>
                <a:lnTo>
                  <a:pt x="950" y="927"/>
                </a:lnTo>
                <a:lnTo>
                  <a:pt x="1000" y="901"/>
                </a:lnTo>
                <a:lnTo>
                  <a:pt x="1050" y="873"/>
                </a:lnTo>
                <a:lnTo>
                  <a:pt x="1098" y="845"/>
                </a:lnTo>
                <a:lnTo>
                  <a:pt x="1146" y="815"/>
                </a:lnTo>
                <a:lnTo>
                  <a:pt x="1192" y="783"/>
                </a:lnTo>
                <a:lnTo>
                  <a:pt x="1236" y="749"/>
                </a:lnTo>
                <a:lnTo>
                  <a:pt x="1279" y="715"/>
                </a:lnTo>
                <a:lnTo>
                  <a:pt x="1323" y="679"/>
                </a:lnTo>
                <a:lnTo>
                  <a:pt x="1365" y="641"/>
                </a:lnTo>
                <a:lnTo>
                  <a:pt x="1405" y="603"/>
                </a:lnTo>
                <a:lnTo>
                  <a:pt x="1443" y="563"/>
                </a:lnTo>
                <a:lnTo>
                  <a:pt x="1481" y="521"/>
                </a:lnTo>
                <a:lnTo>
                  <a:pt x="1517" y="477"/>
                </a:lnTo>
                <a:lnTo>
                  <a:pt x="1551" y="435"/>
                </a:lnTo>
                <a:lnTo>
                  <a:pt x="1585" y="388"/>
                </a:lnTo>
                <a:lnTo>
                  <a:pt x="1617" y="342"/>
                </a:lnTo>
                <a:lnTo>
                  <a:pt x="1647" y="294"/>
                </a:lnTo>
                <a:lnTo>
                  <a:pt x="1675" y="246"/>
                </a:lnTo>
                <a:lnTo>
                  <a:pt x="1703" y="196"/>
                </a:lnTo>
                <a:lnTo>
                  <a:pt x="1427" y="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18"/>
          <p:cNvSpPr>
            <a:spLocks/>
          </p:cNvSpPr>
          <p:nvPr/>
        </p:nvSpPr>
        <p:spPr bwMode="auto">
          <a:xfrm>
            <a:off x="4716913" y="5077951"/>
            <a:ext cx="905967" cy="918096"/>
          </a:xfrm>
          <a:custGeom>
            <a:avLst/>
            <a:gdLst>
              <a:gd name="T0" fmla="*/ 304 w 622"/>
              <a:gd name="T1" fmla="*/ 0 h 622"/>
              <a:gd name="T2" fmla="*/ 242 w 622"/>
              <a:gd name="T3" fmla="*/ 8 h 622"/>
              <a:gd name="T4" fmla="*/ 184 w 622"/>
              <a:gd name="T5" fmla="*/ 26 h 622"/>
              <a:gd name="T6" fmla="*/ 132 w 622"/>
              <a:gd name="T7" fmla="*/ 56 h 622"/>
              <a:gd name="T8" fmla="*/ 86 w 622"/>
              <a:gd name="T9" fmla="*/ 96 h 622"/>
              <a:gd name="T10" fmla="*/ 48 w 622"/>
              <a:gd name="T11" fmla="*/ 142 h 622"/>
              <a:gd name="T12" fmla="*/ 22 w 622"/>
              <a:gd name="T13" fmla="*/ 196 h 622"/>
              <a:gd name="T14" fmla="*/ 4 w 622"/>
              <a:gd name="T15" fmla="*/ 254 h 622"/>
              <a:gd name="T16" fmla="*/ 0 w 622"/>
              <a:gd name="T17" fmla="*/ 318 h 622"/>
              <a:gd name="T18" fmla="*/ 2 w 622"/>
              <a:gd name="T19" fmla="*/ 350 h 622"/>
              <a:gd name="T20" fmla="*/ 16 w 622"/>
              <a:gd name="T21" fmla="*/ 410 h 622"/>
              <a:gd name="T22" fmla="*/ 40 w 622"/>
              <a:gd name="T23" fmla="*/ 464 h 622"/>
              <a:gd name="T24" fmla="*/ 76 w 622"/>
              <a:gd name="T25" fmla="*/ 514 h 622"/>
              <a:gd name="T26" fmla="*/ 118 w 622"/>
              <a:gd name="T27" fmla="*/ 556 h 622"/>
              <a:gd name="T28" fmla="*/ 168 w 622"/>
              <a:gd name="T29" fmla="*/ 588 h 622"/>
              <a:gd name="T30" fmla="*/ 224 w 622"/>
              <a:gd name="T31" fmla="*/ 610 h 622"/>
              <a:gd name="T32" fmla="*/ 286 w 622"/>
              <a:gd name="T33" fmla="*/ 620 h 622"/>
              <a:gd name="T34" fmla="*/ 318 w 622"/>
              <a:gd name="T35" fmla="*/ 622 h 622"/>
              <a:gd name="T36" fmla="*/ 380 w 622"/>
              <a:gd name="T37" fmla="*/ 614 h 622"/>
              <a:gd name="T38" fmla="*/ 438 w 622"/>
              <a:gd name="T39" fmla="*/ 594 h 622"/>
              <a:gd name="T40" fmla="*/ 490 w 622"/>
              <a:gd name="T41" fmla="*/ 564 h 622"/>
              <a:gd name="T42" fmla="*/ 536 w 622"/>
              <a:gd name="T43" fmla="*/ 526 h 622"/>
              <a:gd name="T44" fmla="*/ 572 w 622"/>
              <a:gd name="T45" fmla="*/ 478 h 622"/>
              <a:gd name="T46" fmla="*/ 600 w 622"/>
              <a:gd name="T47" fmla="*/ 426 h 622"/>
              <a:gd name="T48" fmla="*/ 618 w 622"/>
              <a:gd name="T49" fmla="*/ 366 h 622"/>
              <a:gd name="T50" fmla="*/ 622 w 622"/>
              <a:gd name="T51" fmla="*/ 304 h 622"/>
              <a:gd name="T52" fmla="*/ 620 w 622"/>
              <a:gd name="T53" fmla="*/ 272 h 622"/>
              <a:gd name="T54" fmla="*/ 606 w 622"/>
              <a:gd name="T55" fmla="*/ 212 h 622"/>
              <a:gd name="T56" fmla="*/ 582 w 622"/>
              <a:gd name="T57" fmla="*/ 156 h 622"/>
              <a:gd name="T58" fmla="*/ 546 w 622"/>
              <a:gd name="T59" fmla="*/ 108 h 622"/>
              <a:gd name="T60" fmla="*/ 504 w 622"/>
              <a:gd name="T61" fmla="*/ 66 h 622"/>
              <a:gd name="T62" fmla="*/ 454 w 622"/>
              <a:gd name="T63" fmla="*/ 34 h 622"/>
              <a:gd name="T64" fmla="*/ 396 w 622"/>
              <a:gd name="T65" fmla="*/ 12 h 622"/>
              <a:gd name="T66" fmla="*/ 336 w 622"/>
              <a:gd name="T67" fmla="*/ 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22" h="622">
                <a:moveTo>
                  <a:pt x="304" y="0"/>
                </a:moveTo>
                <a:lnTo>
                  <a:pt x="304" y="0"/>
                </a:lnTo>
                <a:lnTo>
                  <a:pt x="272" y="2"/>
                </a:lnTo>
                <a:lnTo>
                  <a:pt x="242" y="8"/>
                </a:lnTo>
                <a:lnTo>
                  <a:pt x="212" y="16"/>
                </a:lnTo>
                <a:lnTo>
                  <a:pt x="184" y="26"/>
                </a:lnTo>
                <a:lnTo>
                  <a:pt x="156" y="40"/>
                </a:lnTo>
                <a:lnTo>
                  <a:pt x="132" y="56"/>
                </a:lnTo>
                <a:lnTo>
                  <a:pt x="108" y="74"/>
                </a:lnTo>
                <a:lnTo>
                  <a:pt x="86" y="96"/>
                </a:lnTo>
                <a:lnTo>
                  <a:pt x="66" y="118"/>
                </a:lnTo>
                <a:lnTo>
                  <a:pt x="48" y="142"/>
                </a:lnTo>
                <a:lnTo>
                  <a:pt x="34" y="168"/>
                </a:lnTo>
                <a:lnTo>
                  <a:pt x="22" y="196"/>
                </a:lnTo>
                <a:lnTo>
                  <a:pt x="12" y="224"/>
                </a:lnTo>
                <a:lnTo>
                  <a:pt x="4" y="254"/>
                </a:lnTo>
                <a:lnTo>
                  <a:pt x="0" y="286"/>
                </a:lnTo>
                <a:lnTo>
                  <a:pt x="0" y="318"/>
                </a:lnTo>
                <a:lnTo>
                  <a:pt x="0" y="318"/>
                </a:lnTo>
                <a:lnTo>
                  <a:pt x="2" y="350"/>
                </a:lnTo>
                <a:lnTo>
                  <a:pt x="8" y="380"/>
                </a:lnTo>
                <a:lnTo>
                  <a:pt x="16" y="410"/>
                </a:lnTo>
                <a:lnTo>
                  <a:pt x="26" y="438"/>
                </a:lnTo>
                <a:lnTo>
                  <a:pt x="40" y="464"/>
                </a:lnTo>
                <a:lnTo>
                  <a:pt x="56" y="490"/>
                </a:lnTo>
                <a:lnTo>
                  <a:pt x="76" y="514"/>
                </a:lnTo>
                <a:lnTo>
                  <a:pt x="96" y="536"/>
                </a:lnTo>
                <a:lnTo>
                  <a:pt x="118" y="556"/>
                </a:lnTo>
                <a:lnTo>
                  <a:pt x="142" y="572"/>
                </a:lnTo>
                <a:lnTo>
                  <a:pt x="168" y="588"/>
                </a:lnTo>
                <a:lnTo>
                  <a:pt x="196" y="600"/>
                </a:lnTo>
                <a:lnTo>
                  <a:pt x="224" y="610"/>
                </a:lnTo>
                <a:lnTo>
                  <a:pt x="254" y="616"/>
                </a:lnTo>
                <a:lnTo>
                  <a:pt x="286" y="620"/>
                </a:lnTo>
                <a:lnTo>
                  <a:pt x="318" y="622"/>
                </a:lnTo>
                <a:lnTo>
                  <a:pt x="318" y="622"/>
                </a:lnTo>
                <a:lnTo>
                  <a:pt x="350" y="620"/>
                </a:lnTo>
                <a:lnTo>
                  <a:pt x="380" y="614"/>
                </a:lnTo>
                <a:lnTo>
                  <a:pt x="410" y="606"/>
                </a:lnTo>
                <a:lnTo>
                  <a:pt x="438" y="594"/>
                </a:lnTo>
                <a:lnTo>
                  <a:pt x="466" y="580"/>
                </a:lnTo>
                <a:lnTo>
                  <a:pt x="490" y="564"/>
                </a:lnTo>
                <a:lnTo>
                  <a:pt x="514" y="546"/>
                </a:lnTo>
                <a:lnTo>
                  <a:pt x="536" y="526"/>
                </a:lnTo>
                <a:lnTo>
                  <a:pt x="556" y="504"/>
                </a:lnTo>
                <a:lnTo>
                  <a:pt x="572" y="478"/>
                </a:lnTo>
                <a:lnTo>
                  <a:pt x="588" y="452"/>
                </a:lnTo>
                <a:lnTo>
                  <a:pt x="600" y="426"/>
                </a:lnTo>
                <a:lnTo>
                  <a:pt x="610" y="396"/>
                </a:lnTo>
                <a:lnTo>
                  <a:pt x="618" y="366"/>
                </a:lnTo>
                <a:lnTo>
                  <a:pt x="622" y="336"/>
                </a:lnTo>
                <a:lnTo>
                  <a:pt x="622" y="304"/>
                </a:lnTo>
                <a:lnTo>
                  <a:pt x="622" y="304"/>
                </a:lnTo>
                <a:lnTo>
                  <a:pt x="620" y="272"/>
                </a:lnTo>
                <a:lnTo>
                  <a:pt x="614" y="240"/>
                </a:lnTo>
                <a:lnTo>
                  <a:pt x="606" y="212"/>
                </a:lnTo>
                <a:lnTo>
                  <a:pt x="594" y="182"/>
                </a:lnTo>
                <a:lnTo>
                  <a:pt x="582" y="156"/>
                </a:lnTo>
                <a:lnTo>
                  <a:pt x="564" y="130"/>
                </a:lnTo>
                <a:lnTo>
                  <a:pt x="546" y="108"/>
                </a:lnTo>
                <a:lnTo>
                  <a:pt x="526" y="86"/>
                </a:lnTo>
                <a:lnTo>
                  <a:pt x="504" y="66"/>
                </a:lnTo>
                <a:lnTo>
                  <a:pt x="480" y="48"/>
                </a:lnTo>
                <a:lnTo>
                  <a:pt x="454" y="34"/>
                </a:lnTo>
                <a:lnTo>
                  <a:pt x="426" y="22"/>
                </a:lnTo>
                <a:lnTo>
                  <a:pt x="396" y="12"/>
                </a:lnTo>
                <a:lnTo>
                  <a:pt x="366" y="4"/>
                </a:lnTo>
                <a:lnTo>
                  <a:pt x="336" y="0"/>
                </a:lnTo>
                <a:lnTo>
                  <a:pt x="304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20"/>
          <p:cNvSpPr>
            <a:spLocks/>
          </p:cNvSpPr>
          <p:nvPr/>
        </p:nvSpPr>
        <p:spPr bwMode="auto">
          <a:xfrm>
            <a:off x="4839262" y="5201938"/>
            <a:ext cx="661268" cy="670121"/>
          </a:xfrm>
          <a:custGeom>
            <a:avLst/>
            <a:gdLst>
              <a:gd name="T0" fmla="*/ 222 w 454"/>
              <a:gd name="T1" fmla="*/ 0 h 454"/>
              <a:gd name="T2" fmla="*/ 176 w 454"/>
              <a:gd name="T3" fmla="*/ 6 h 454"/>
              <a:gd name="T4" fmla="*/ 134 w 454"/>
              <a:gd name="T5" fmla="*/ 20 h 454"/>
              <a:gd name="T6" fmla="*/ 96 w 454"/>
              <a:gd name="T7" fmla="*/ 42 h 454"/>
              <a:gd name="T8" fmla="*/ 62 w 454"/>
              <a:gd name="T9" fmla="*/ 70 h 454"/>
              <a:gd name="T10" fmla="*/ 36 w 454"/>
              <a:gd name="T11" fmla="*/ 104 h 454"/>
              <a:gd name="T12" fmla="*/ 16 w 454"/>
              <a:gd name="T13" fmla="*/ 142 h 454"/>
              <a:gd name="T14" fmla="*/ 4 w 454"/>
              <a:gd name="T15" fmla="*/ 186 h 454"/>
              <a:gd name="T16" fmla="*/ 0 w 454"/>
              <a:gd name="T17" fmla="*/ 232 h 454"/>
              <a:gd name="T18" fmla="*/ 2 w 454"/>
              <a:gd name="T19" fmla="*/ 254 h 454"/>
              <a:gd name="T20" fmla="*/ 12 w 454"/>
              <a:gd name="T21" fmla="*/ 298 h 454"/>
              <a:gd name="T22" fmla="*/ 30 w 454"/>
              <a:gd name="T23" fmla="*/ 340 h 454"/>
              <a:gd name="T24" fmla="*/ 56 w 454"/>
              <a:gd name="T25" fmla="*/ 374 h 454"/>
              <a:gd name="T26" fmla="*/ 86 w 454"/>
              <a:gd name="T27" fmla="*/ 404 h 454"/>
              <a:gd name="T28" fmla="*/ 124 w 454"/>
              <a:gd name="T29" fmla="*/ 428 h 454"/>
              <a:gd name="T30" fmla="*/ 164 w 454"/>
              <a:gd name="T31" fmla="*/ 444 h 454"/>
              <a:gd name="T32" fmla="*/ 208 w 454"/>
              <a:gd name="T33" fmla="*/ 452 h 454"/>
              <a:gd name="T34" fmla="*/ 232 w 454"/>
              <a:gd name="T35" fmla="*/ 454 h 454"/>
              <a:gd name="T36" fmla="*/ 278 w 454"/>
              <a:gd name="T37" fmla="*/ 448 h 454"/>
              <a:gd name="T38" fmla="*/ 320 w 454"/>
              <a:gd name="T39" fmla="*/ 434 h 454"/>
              <a:gd name="T40" fmla="*/ 358 w 454"/>
              <a:gd name="T41" fmla="*/ 412 h 454"/>
              <a:gd name="T42" fmla="*/ 390 w 454"/>
              <a:gd name="T43" fmla="*/ 384 h 454"/>
              <a:gd name="T44" fmla="*/ 418 w 454"/>
              <a:gd name="T45" fmla="*/ 350 h 454"/>
              <a:gd name="T46" fmla="*/ 438 w 454"/>
              <a:gd name="T47" fmla="*/ 310 h 454"/>
              <a:gd name="T48" fmla="*/ 450 w 454"/>
              <a:gd name="T49" fmla="*/ 268 h 454"/>
              <a:gd name="T50" fmla="*/ 454 w 454"/>
              <a:gd name="T51" fmla="*/ 222 h 454"/>
              <a:gd name="T52" fmla="*/ 452 w 454"/>
              <a:gd name="T53" fmla="*/ 198 h 454"/>
              <a:gd name="T54" fmla="*/ 442 w 454"/>
              <a:gd name="T55" fmla="*/ 154 h 454"/>
              <a:gd name="T56" fmla="*/ 424 w 454"/>
              <a:gd name="T57" fmla="*/ 114 h 454"/>
              <a:gd name="T58" fmla="*/ 398 w 454"/>
              <a:gd name="T59" fmla="*/ 78 h 454"/>
              <a:gd name="T60" fmla="*/ 368 w 454"/>
              <a:gd name="T61" fmla="*/ 48 h 454"/>
              <a:gd name="T62" fmla="*/ 330 w 454"/>
              <a:gd name="T63" fmla="*/ 24 h 454"/>
              <a:gd name="T64" fmla="*/ 290 w 454"/>
              <a:gd name="T65" fmla="*/ 8 h 454"/>
              <a:gd name="T66" fmla="*/ 244 w 454"/>
              <a:gd name="T67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54" h="454">
                <a:moveTo>
                  <a:pt x="222" y="0"/>
                </a:moveTo>
                <a:lnTo>
                  <a:pt x="222" y="0"/>
                </a:lnTo>
                <a:lnTo>
                  <a:pt x="198" y="2"/>
                </a:lnTo>
                <a:lnTo>
                  <a:pt x="176" y="6"/>
                </a:lnTo>
                <a:lnTo>
                  <a:pt x="154" y="12"/>
                </a:lnTo>
                <a:lnTo>
                  <a:pt x="134" y="20"/>
                </a:lnTo>
                <a:lnTo>
                  <a:pt x="114" y="30"/>
                </a:lnTo>
                <a:lnTo>
                  <a:pt x="96" y="42"/>
                </a:lnTo>
                <a:lnTo>
                  <a:pt x="78" y="54"/>
                </a:lnTo>
                <a:lnTo>
                  <a:pt x="62" y="70"/>
                </a:lnTo>
                <a:lnTo>
                  <a:pt x="48" y="86"/>
                </a:lnTo>
                <a:lnTo>
                  <a:pt x="36" y="104"/>
                </a:lnTo>
                <a:lnTo>
                  <a:pt x="24" y="122"/>
                </a:lnTo>
                <a:lnTo>
                  <a:pt x="16" y="142"/>
                </a:lnTo>
                <a:lnTo>
                  <a:pt x="8" y="164"/>
                </a:lnTo>
                <a:lnTo>
                  <a:pt x="4" y="186"/>
                </a:lnTo>
                <a:lnTo>
                  <a:pt x="0" y="208"/>
                </a:lnTo>
                <a:lnTo>
                  <a:pt x="0" y="232"/>
                </a:lnTo>
                <a:lnTo>
                  <a:pt x="0" y="232"/>
                </a:lnTo>
                <a:lnTo>
                  <a:pt x="2" y="254"/>
                </a:lnTo>
                <a:lnTo>
                  <a:pt x="6" y="278"/>
                </a:lnTo>
                <a:lnTo>
                  <a:pt x="12" y="298"/>
                </a:lnTo>
                <a:lnTo>
                  <a:pt x="20" y="320"/>
                </a:lnTo>
                <a:lnTo>
                  <a:pt x="30" y="340"/>
                </a:lnTo>
                <a:lnTo>
                  <a:pt x="42" y="358"/>
                </a:lnTo>
                <a:lnTo>
                  <a:pt x="56" y="374"/>
                </a:lnTo>
                <a:lnTo>
                  <a:pt x="70" y="390"/>
                </a:lnTo>
                <a:lnTo>
                  <a:pt x="86" y="404"/>
                </a:lnTo>
                <a:lnTo>
                  <a:pt x="104" y="418"/>
                </a:lnTo>
                <a:lnTo>
                  <a:pt x="124" y="428"/>
                </a:lnTo>
                <a:lnTo>
                  <a:pt x="144" y="438"/>
                </a:lnTo>
                <a:lnTo>
                  <a:pt x="164" y="444"/>
                </a:lnTo>
                <a:lnTo>
                  <a:pt x="186" y="450"/>
                </a:lnTo>
                <a:lnTo>
                  <a:pt x="208" y="452"/>
                </a:lnTo>
                <a:lnTo>
                  <a:pt x="232" y="454"/>
                </a:lnTo>
                <a:lnTo>
                  <a:pt x="232" y="454"/>
                </a:lnTo>
                <a:lnTo>
                  <a:pt x="256" y="452"/>
                </a:lnTo>
                <a:lnTo>
                  <a:pt x="278" y="448"/>
                </a:lnTo>
                <a:lnTo>
                  <a:pt x="300" y="442"/>
                </a:lnTo>
                <a:lnTo>
                  <a:pt x="320" y="434"/>
                </a:lnTo>
                <a:lnTo>
                  <a:pt x="340" y="424"/>
                </a:lnTo>
                <a:lnTo>
                  <a:pt x="358" y="412"/>
                </a:lnTo>
                <a:lnTo>
                  <a:pt x="376" y="398"/>
                </a:lnTo>
                <a:lnTo>
                  <a:pt x="390" y="384"/>
                </a:lnTo>
                <a:lnTo>
                  <a:pt x="406" y="366"/>
                </a:lnTo>
                <a:lnTo>
                  <a:pt x="418" y="350"/>
                </a:lnTo>
                <a:lnTo>
                  <a:pt x="428" y="330"/>
                </a:lnTo>
                <a:lnTo>
                  <a:pt x="438" y="310"/>
                </a:lnTo>
                <a:lnTo>
                  <a:pt x="444" y="290"/>
                </a:lnTo>
                <a:lnTo>
                  <a:pt x="450" y="268"/>
                </a:lnTo>
                <a:lnTo>
                  <a:pt x="454" y="244"/>
                </a:lnTo>
                <a:lnTo>
                  <a:pt x="454" y="222"/>
                </a:lnTo>
                <a:lnTo>
                  <a:pt x="454" y="222"/>
                </a:lnTo>
                <a:lnTo>
                  <a:pt x="452" y="198"/>
                </a:lnTo>
                <a:lnTo>
                  <a:pt x="448" y="176"/>
                </a:lnTo>
                <a:lnTo>
                  <a:pt x="442" y="154"/>
                </a:lnTo>
                <a:lnTo>
                  <a:pt x="434" y="134"/>
                </a:lnTo>
                <a:lnTo>
                  <a:pt x="424" y="114"/>
                </a:lnTo>
                <a:lnTo>
                  <a:pt x="412" y="96"/>
                </a:lnTo>
                <a:lnTo>
                  <a:pt x="398" y="78"/>
                </a:lnTo>
                <a:lnTo>
                  <a:pt x="384" y="62"/>
                </a:lnTo>
                <a:lnTo>
                  <a:pt x="368" y="48"/>
                </a:lnTo>
                <a:lnTo>
                  <a:pt x="350" y="36"/>
                </a:lnTo>
                <a:lnTo>
                  <a:pt x="330" y="24"/>
                </a:lnTo>
                <a:lnTo>
                  <a:pt x="310" y="16"/>
                </a:lnTo>
                <a:lnTo>
                  <a:pt x="290" y="8"/>
                </a:lnTo>
                <a:lnTo>
                  <a:pt x="268" y="4"/>
                </a:lnTo>
                <a:lnTo>
                  <a:pt x="244" y="0"/>
                </a:lnTo>
                <a:lnTo>
                  <a:pt x="2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 dirty="0"/>
              <a:t>3</a:t>
            </a:r>
          </a:p>
        </p:txBody>
      </p:sp>
      <p:grpSp>
        <p:nvGrpSpPr>
          <p:cNvPr id="52" name="Group 83"/>
          <p:cNvGrpSpPr/>
          <p:nvPr/>
        </p:nvGrpSpPr>
        <p:grpSpPr>
          <a:xfrm>
            <a:off x="7197398" y="4605058"/>
            <a:ext cx="2960716" cy="1006279"/>
            <a:chOff x="972457" y="867060"/>
            <a:chExt cx="2705381" cy="1082267"/>
          </a:xfrm>
        </p:grpSpPr>
        <p:sp>
          <p:nvSpPr>
            <p:cNvPr id="60" name="TextBox 84"/>
            <p:cNvSpPr txBox="1"/>
            <p:nvPr/>
          </p:nvSpPr>
          <p:spPr>
            <a:xfrm>
              <a:off x="972457" y="867060"/>
              <a:ext cx="2705381" cy="397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+mj-lt"/>
                </a:rPr>
                <a:t>STORY-ROADMAP</a:t>
              </a:r>
            </a:p>
          </p:txBody>
        </p:sp>
        <p:sp>
          <p:nvSpPr>
            <p:cNvPr id="61" name="TextBox 85"/>
            <p:cNvSpPr txBox="1"/>
            <p:nvPr/>
          </p:nvSpPr>
          <p:spPr>
            <a:xfrm>
              <a:off x="981289" y="1254189"/>
              <a:ext cx="2486091" cy="695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Arial Narrow" panose="020B0606020202030204" pitchFamily="34" charset="0"/>
                </a:rPr>
                <a:t>Story erzählen nach verschiedenen Vorlagen</a:t>
              </a:r>
            </a:p>
          </p:txBody>
        </p:sp>
      </p:grpSp>
      <p:sp>
        <p:nvSpPr>
          <p:cNvPr id="78" name="Freeform 6"/>
          <p:cNvSpPr>
            <a:spLocks/>
          </p:cNvSpPr>
          <p:nvPr/>
        </p:nvSpPr>
        <p:spPr bwMode="auto">
          <a:xfrm>
            <a:off x="2428691" y="1048366"/>
            <a:ext cx="1559953" cy="2442844"/>
          </a:xfrm>
          <a:custGeom>
            <a:avLst/>
            <a:gdLst>
              <a:gd name="T0" fmla="*/ 596 w 1071"/>
              <a:gd name="T1" fmla="*/ 1575 h 1655"/>
              <a:gd name="T2" fmla="*/ 586 w 1071"/>
              <a:gd name="T3" fmla="*/ 1489 h 1655"/>
              <a:gd name="T4" fmla="*/ 582 w 1071"/>
              <a:gd name="T5" fmla="*/ 1403 h 1655"/>
              <a:gd name="T6" fmla="*/ 584 w 1071"/>
              <a:gd name="T7" fmla="*/ 1331 h 1655"/>
              <a:gd name="T8" fmla="*/ 602 w 1071"/>
              <a:gd name="T9" fmla="*/ 1193 h 1655"/>
              <a:gd name="T10" fmla="*/ 636 w 1071"/>
              <a:gd name="T11" fmla="*/ 1061 h 1655"/>
              <a:gd name="T12" fmla="*/ 686 w 1071"/>
              <a:gd name="T13" fmla="*/ 935 h 1655"/>
              <a:gd name="T14" fmla="*/ 750 w 1071"/>
              <a:gd name="T15" fmla="*/ 817 h 1655"/>
              <a:gd name="T16" fmla="*/ 828 w 1071"/>
              <a:gd name="T17" fmla="*/ 709 h 1655"/>
              <a:gd name="T18" fmla="*/ 917 w 1071"/>
              <a:gd name="T19" fmla="*/ 611 h 1655"/>
              <a:gd name="T20" fmla="*/ 1017 w 1071"/>
              <a:gd name="T21" fmla="*/ 524 h 1655"/>
              <a:gd name="T22" fmla="*/ 977 w 1071"/>
              <a:gd name="T23" fmla="*/ 226 h 1655"/>
              <a:gd name="T24" fmla="*/ 754 w 1071"/>
              <a:gd name="T25" fmla="*/ 0 h 1655"/>
              <a:gd name="T26" fmla="*/ 670 w 1071"/>
              <a:gd name="T27" fmla="*/ 60 h 1655"/>
              <a:gd name="T28" fmla="*/ 592 w 1071"/>
              <a:gd name="T29" fmla="*/ 124 h 1655"/>
              <a:gd name="T30" fmla="*/ 516 w 1071"/>
              <a:gd name="T31" fmla="*/ 192 h 1655"/>
              <a:gd name="T32" fmla="*/ 444 w 1071"/>
              <a:gd name="T33" fmla="*/ 264 h 1655"/>
              <a:gd name="T34" fmla="*/ 378 w 1071"/>
              <a:gd name="T35" fmla="*/ 340 h 1655"/>
              <a:gd name="T36" fmla="*/ 316 w 1071"/>
              <a:gd name="T37" fmla="*/ 420 h 1655"/>
              <a:gd name="T38" fmla="*/ 258 w 1071"/>
              <a:gd name="T39" fmla="*/ 506 h 1655"/>
              <a:gd name="T40" fmla="*/ 206 w 1071"/>
              <a:gd name="T41" fmla="*/ 595 h 1655"/>
              <a:gd name="T42" fmla="*/ 160 w 1071"/>
              <a:gd name="T43" fmla="*/ 685 h 1655"/>
              <a:gd name="T44" fmla="*/ 118 w 1071"/>
              <a:gd name="T45" fmla="*/ 781 h 1655"/>
              <a:gd name="T46" fmla="*/ 84 w 1071"/>
              <a:gd name="T47" fmla="*/ 877 h 1655"/>
              <a:gd name="T48" fmla="*/ 54 w 1071"/>
              <a:gd name="T49" fmla="*/ 977 h 1655"/>
              <a:gd name="T50" fmla="*/ 30 w 1071"/>
              <a:gd name="T51" fmla="*/ 1081 h 1655"/>
              <a:gd name="T52" fmla="*/ 14 w 1071"/>
              <a:gd name="T53" fmla="*/ 1185 h 1655"/>
              <a:gd name="T54" fmla="*/ 4 w 1071"/>
              <a:gd name="T55" fmla="*/ 1291 h 1655"/>
              <a:gd name="T56" fmla="*/ 0 w 1071"/>
              <a:gd name="T57" fmla="*/ 1401 h 1655"/>
              <a:gd name="T58" fmla="*/ 2 w 1071"/>
              <a:gd name="T59" fmla="*/ 1465 h 1655"/>
              <a:gd name="T60" fmla="*/ 10 w 1071"/>
              <a:gd name="T61" fmla="*/ 1591 h 1655"/>
              <a:gd name="T62" fmla="*/ 316 w 1071"/>
              <a:gd name="T63" fmla="*/ 1553 h 1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71" h="1655">
                <a:moveTo>
                  <a:pt x="596" y="1575"/>
                </a:moveTo>
                <a:lnTo>
                  <a:pt x="596" y="1575"/>
                </a:lnTo>
                <a:lnTo>
                  <a:pt x="590" y="1533"/>
                </a:lnTo>
                <a:lnTo>
                  <a:pt x="586" y="1489"/>
                </a:lnTo>
                <a:lnTo>
                  <a:pt x="582" y="1447"/>
                </a:lnTo>
                <a:lnTo>
                  <a:pt x="582" y="1403"/>
                </a:lnTo>
                <a:lnTo>
                  <a:pt x="582" y="1403"/>
                </a:lnTo>
                <a:lnTo>
                  <a:pt x="584" y="1331"/>
                </a:lnTo>
                <a:lnTo>
                  <a:pt x="590" y="1261"/>
                </a:lnTo>
                <a:lnTo>
                  <a:pt x="602" y="1193"/>
                </a:lnTo>
                <a:lnTo>
                  <a:pt x="616" y="1127"/>
                </a:lnTo>
                <a:lnTo>
                  <a:pt x="636" y="1061"/>
                </a:lnTo>
                <a:lnTo>
                  <a:pt x="658" y="997"/>
                </a:lnTo>
                <a:lnTo>
                  <a:pt x="686" y="935"/>
                </a:lnTo>
                <a:lnTo>
                  <a:pt x="716" y="875"/>
                </a:lnTo>
                <a:lnTo>
                  <a:pt x="750" y="817"/>
                </a:lnTo>
                <a:lnTo>
                  <a:pt x="788" y="763"/>
                </a:lnTo>
                <a:lnTo>
                  <a:pt x="828" y="709"/>
                </a:lnTo>
                <a:lnTo>
                  <a:pt x="869" y="659"/>
                </a:lnTo>
                <a:lnTo>
                  <a:pt x="917" y="611"/>
                </a:lnTo>
                <a:lnTo>
                  <a:pt x="965" y="567"/>
                </a:lnTo>
                <a:lnTo>
                  <a:pt x="1017" y="524"/>
                </a:lnTo>
                <a:lnTo>
                  <a:pt x="1071" y="484"/>
                </a:lnTo>
                <a:lnTo>
                  <a:pt x="977" y="226"/>
                </a:lnTo>
                <a:lnTo>
                  <a:pt x="754" y="0"/>
                </a:lnTo>
                <a:lnTo>
                  <a:pt x="754" y="0"/>
                </a:lnTo>
                <a:lnTo>
                  <a:pt x="712" y="30"/>
                </a:lnTo>
                <a:lnTo>
                  <a:pt x="670" y="60"/>
                </a:lnTo>
                <a:lnTo>
                  <a:pt x="630" y="90"/>
                </a:lnTo>
                <a:lnTo>
                  <a:pt x="592" y="124"/>
                </a:lnTo>
                <a:lnTo>
                  <a:pt x="552" y="156"/>
                </a:lnTo>
                <a:lnTo>
                  <a:pt x="516" y="192"/>
                </a:lnTo>
                <a:lnTo>
                  <a:pt x="480" y="226"/>
                </a:lnTo>
                <a:lnTo>
                  <a:pt x="444" y="264"/>
                </a:lnTo>
                <a:lnTo>
                  <a:pt x="410" y="302"/>
                </a:lnTo>
                <a:lnTo>
                  <a:pt x="378" y="340"/>
                </a:lnTo>
                <a:lnTo>
                  <a:pt x="346" y="380"/>
                </a:lnTo>
                <a:lnTo>
                  <a:pt x="316" y="420"/>
                </a:lnTo>
                <a:lnTo>
                  <a:pt x="286" y="462"/>
                </a:lnTo>
                <a:lnTo>
                  <a:pt x="258" y="506"/>
                </a:lnTo>
                <a:lnTo>
                  <a:pt x="232" y="549"/>
                </a:lnTo>
                <a:lnTo>
                  <a:pt x="206" y="595"/>
                </a:lnTo>
                <a:lnTo>
                  <a:pt x="182" y="639"/>
                </a:lnTo>
                <a:lnTo>
                  <a:pt x="160" y="685"/>
                </a:lnTo>
                <a:lnTo>
                  <a:pt x="138" y="733"/>
                </a:lnTo>
                <a:lnTo>
                  <a:pt x="118" y="781"/>
                </a:lnTo>
                <a:lnTo>
                  <a:pt x="100" y="829"/>
                </a:lnTo>
                <a:lnTo>
                  <a:pt x="84" y="877"/>
                </a:lnTo>
                <a:lnTo>
                  <a:pt x="68" y="927"/>
                </a:lnTo>
                <a:lnTo>
                  <a:pt x="54" y="977"/>
                </a:lnTo>
                <a:lnTo>
                  <a:pt x="42" y="1029"/>
                </a:lnTo>
                <a:lnTo>
                  <a:pt x="30" y="1081"/>
                </a:lnTo>
                <a:lnTo>
                  <a:pt x="22" y="1133"/>
                </a:lnTo>
                <a:lnTo>
                  <a:pt x="14" y="1185"/>
                </a:lnTo>
                <a:lnTo>
                  <a:pt x="8" y="1239"/>
                </a:lnTo>
                <a:lnTo>
                  <a:pt x="4" y="1291"/>
                </a:lnTo>
                <a:lnTo>
                  <a:pt x="0" y="1347"/>
                </a:lnTo>
                <a:lnTo>
                  <a:pt x="0" y="1401"/>
                </a:lnTo>
                <a:lnTo>
                  <a:pt x="0" y="1401"/>
                </a:lnTo>
                <a:lnTo>
                  <a:pt x="2" y="1465"/>
                </a:lnTo>
                <a:lnTo>
                  <a:pt x="4" y="1529"/>
                </a:lnTo>
                <a:lnTo>
                  <a:pt x="10" y="1591"/>
                </a:lnTo>
                <a:lnTo>
                  <a:pt x="20" y="1655"/>
                </a:lnTo>
                <a:lnTo>
                  <a:pt x="316" y="1553"/>
                </a:lnTo>
                <a:lnTo>
                  <a:pt x="596" y="15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10"/>
          <p:cNvSpPr>
            <a:spLocks/>
          </p:cNvSpPr>
          <p:nvPr/>
        </p:nvSpPr>
        <p:spPr bwMode="auto">
          <a:xfrm>
            <a:off x="2591823" y="933235"/>
            <a:ext cx="905967" cy="918096"/>
          </a:xfrm>
          <a:custGeom>
            <a:avLst/>
            <a:gdLst>
              <a:gd name="T0" fmla="*/ 304 w 622"/>
              <a:gd name="T1" fmla="*/ 0 h 622"/>
              <a:gd name="T2" fmla="*/ 242 w 622"/>
              <a:gd name="T3" fmla="*/ 8 h 622"/>
              <a:gd name="T4" fmla="*/ 184 w 622"/>
              <a:gd name="T5" fmla="*/ 26 h 622"/>
              <a:gd name="T6" fmla="*/ 132 w 622"/>
              <a:gd name="T7" fmla="*/ 56 h 622"/>
              <a:gd name="T8" fmla="*/ 86 w 622"/>
              <a:gd name="T9" fmla="*/ 96 h 622"/>
              <a:gd name="T10" fmla="*/ 50 w 622"/>
              <a:gd name="T11" fmla="*/ 142 h 622"/>
              <a:gd name="T12" fmla="*/ 22 w 622"/>
              <a:gd name="T13" fmla="*/ 196 h 622"/>
              <a:gd name="T14" fmla="*/ 4 w 622"/>
              <a:gd name="T15" fmla="*/ 254 h 622"/>
              <a:gd name="T16" fmla="*/ 0 w 622"/>
              <a:gd name="T17" fmla="*/ 318 h 622"/>
              <a:gd name="T18" fmla="*/ 2 w 622"/>
              <a:gd name="T19" fmla="*/ 350 h 622"/>
              <a:gd name="T20" fmla="*/ 16 w 622"/>
              <a:gd name="T21" fmla="*/ 410 h 622"/>
              <a:gd name="T22" fmla="*/ 40 w 622"/>
              <a:gd name="T23" fmla="*/ 466 h 622"/>
              <a:gd name="T24" fmla="*/ 76 w 622"/>
              <a:gd name="T25" fmla="*/ 514 h 622"/>
              <a:gd name="T26" fmla="*/ 118 w 622"/>
              <a:gd name="T27" fmla="*/ 556 h 622"/>
              <a:gd name="T28" fmla="*/ 168 w 622"/>
              <a:gd name="T29" fmla="*/ 588 h 622"/>
              <a:gd name="T30" fmla="*/ 226 w 622"/>
              <a:gd name="T31" fmla="*/ 610 h 622"/>
              <a:gd name="T32" fmla="*/ 286 w 622"/>
              <a:gd name="T33" fmla="*/ 622 h 622"/>
              <a:gd name="T34" fmla="*/ 318 w 622"/>
              <a:gd name="T35" fmla="*/ 622 h 622"/>
              <a:gd name="T36" fmla="*/ 380 w 622"/>
              <a:gd name="T37" fmla="*/ 614 h 622"/>
              <a:gd name="T38" fmla="*/ 438 w 622"/>
              <a:gd name="T39" fmla="*/ 594 h 622"/>
              <a:gd name="T40" fmla="*/ 490 w 622"/>
              <a:gd name="T41" fmla="*/ 564 h 622"/>
              <a:gd name="T42" fmla="*/ 536 w 622"/>
              <a:gd name="T43" fmla="*/ 526 h 622"/>
              <a:gd name="T44" fmla="*/ 572 w 622"/>
              <a:gd name="T45" fmla="*/ 480 h 622"/>
              <a:gd name="T46" fmla="*/ 600 w 622"/>
              <a:gd name="T47" fmla="*/ 426 h 622"/>
              <a:gd name="T48" fmla="*/ 618 w 622"/>
              <a:gd name="T49" fmla="*/ 366 h 622"/>
              <a:gd name="T50" fmla="*/ 622 w 622"/>
              <a:gd name="T51" fmla="*/ 304 h 622"/>
              <a:gd name="T52" fmla="*/ 620 w 622"/>
              <a:gd name="T53" fmla="*/ 272 h 622"/>
              <a:gd name="T54" fmla="*/ 606 w 622"/>
              <a:gd name="T55" fmla="*/ 212 h 622"/>
              <a:gd name="T56" fmla="*/ 582 w 622"/>
              <a:gd name="T57" fmla="*/ 156 h 622"/>
              <a:gd name="T58" fmla="*/ 546 w 622"/>
              <a:gd name="T59" fmla="*/ 108 h 622"/>
              <a:gd name="T60" fmla="*/ 504 w 622"/>
              <a:gd name="T61" fmla="*/ 66 h 622"/>
              <a:gd name="T62" fmla="*/ 454 w 622"/>
              <a:gd name="T63" fmla="*/ 34 h 622"/>
              <a:gd name="T64" fmla="*/ 396 w 622"/>
              <a:gd name="T65" fmla="*/ 12 h 622"/>
              <a:gd name="T66" fmla="*/ 336 w 622"/>
              <a:gd name="T67" fmla="*/ 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22" h="622">
                <a:moveTo>
                  <a:pt x="304" y="0"/>
                </a:moveTo>
                <a:lnTo>
                  <a:pt x="304" y="0"/>
                </a:lnTo>
                <a:lnTo>
                  <a:pt x="272" y="2"/>
                </a:lnTo>
                <a:lnTo>
                  <a:pt x="242" y="8"/>
                </a:lnTo>
                <a:lnTo>
                  <a:pt x="212" y="16"/>
                </a:lnTo>
                <a:lnTo>
                  <a:pt x="184" y="26"/>
                </a:lnTo>
                <a:lnTo>
                  <a:pt x="156" y="40"/>
                </a:lnTo>
                <a:lnTo>
                  <a:pt x="132" y="56"/>
                </a:lnTo>
                <a:lnTo>
                  <a:pt x="108" y="76"/>
                </a:lnTo>
                <a:lnTo>
                  <a:pt x="86" y="96"/>
                </a:lnTo>
                <a:lnTo>
                  <a:pt x="66" y="118"/>
                </a:lnTo>
                <a:lnTo>
                  <a:pt x="50" y="142"/>
                </a:lnTo>
                <a:lnTo>
                  <a:pt x="34" y="168"/>
                </a:lnTo>
                <a:lnTo>
                  <a:pt x="22" y="196"/>
                </a:lnTo>
                <a:lnTo>
                  <a:pt x="12" y="224"/>
                </a:lnTo>
                <a:lnTo>
                  <a:pt x="4" y="254"/>
                </a:lnTo>
                <a:lnTo>
                  <a:pt x="0" y="286"/>
                </a:lnTo>
                <a:lnTo>
                  <a:pt x="0" y="318"/>
                </a:lnTo>
                <a:lnTo>
                  <a:pt x="0" y="318"/>
                </a:lnTo>
                <a:lnTo>
                  <a:pt x="2" y="350"/>
                </a:lnTo>
                <a:lnTo>
                  <a:pt x="8" y="380"/>
                </a:lnTo>
                <a:lnTo>
                  <a:pt x="16" y="410"/>
                </a:lnTo>
                <a:lnTo>
                  <a:pt x="26" y="438"/>
                </a:lnTo>
                <a:lnTo>
                  <a:pt x="40" y="466"/>
                </a:lnTo>
                <a:lnTo>
                  <a:pt x="56" y="490"/>
                </a:lnTo>
                <a:lnTo>
                  <a:pt x="76" y="514"/>
                </a:lnTo>
                <a:lnTo>
                  <a:pt x="96" y="536"/>
                </a:lnTo>
                <a:lnTo>
                  <a:pt x="118" y="556"/>
                </a:lnTo>
                <a:lnTo>
                  <a:pt x="142" y="572"/>
                </a:lnTo>
                <a:lnTo>
                  <a:pt x="168" y="588"/>
                </a:lnTo>
                <a:lnTo>
                  <a:pt x="196" y="600"/>
                </a:lnTo>
                <a:lnTo>
                  <a:pt x="226" y="610"/>
                </a:lnTo>
                <a:lnTo>
                  <a:pt x="256" y="618"/>
                </a:lnTo>
                <a:lnTo>
                  <a:pt x="286" y="622"/>
                </a:lnTo>
                <a:lnTo>
                  <a:pt x="318" y="622"/>
                </a:lnTo>
                <a:lnTo>
                  <a:pt x="318" y="622"/>
                </a:lnTo>
                <a:lnTo>
                  <a:pt x="350" y="620"/>
                </a:lnTo>
                <a:lnTo>
                  <a:pt x="380" y="614"/>
                </a:lnTo>
                <a:lnTo>
                  <a:pt x="410" y="606"/>
                </a:lnTo>
                <a:lnTo>
                  <a:pt x="438" y="594"/>
                </a:lnTo>
                <a:lnTo>
                  <a:pt x="466" y="582"/>
                </a:lnTo>
                <a:lnTo>
                  <a:pt x="490" y="564"/>
                </a:lnTo>
                <a:lnTo>
                  <a:pt x="514" y="546"/>
                </a:lnTo>
                <a:lnTo>
                  <a:pt x="536" y="526"/>
                </a:lnTo>
                <a:lnTo>
                  <a:pt x="556" y="504"/>
                </a:lnTo>
                <a:lnTo>
                  <a:pt x="572" y="480"/>
                </a:lnTo>
                <a:lnTo>
                  <a:pt x="588" y="454"/>
                </a:lnTo>
                <a:lnTo>
                  <a:pt x="600" y="426"/>
                </a:lnTo>
                <a:lnTo>
                  <a:pt x="610" y="396"/>
                </a:lnTo>
                <a:lnTo>
                  <a:pt x="618" y="366"/>
                </a:lnTo>
                <a:lnTo>
                  <a:pt x="622" y="336"/>
                </a:lnTo>
                <a:lnTo>
                  <a:pt x="622" y="304"/>
                </a:lnTo>
                <a:lnTo>
                  <a:pt x="622" y="304"/>
                </a:lnTo>
                <a:lnTo>
                  <a:pt x="620" y="272"/>
                </a:lnTo>
                <a:lnTo>
                  <a:pt x="614" y="242"/>
                </a:lnTo>
                <a:lnTo>
                  <a:pt x="606" y="212"/>
                </a:lnTo>
                <a:lnTo>
                  <a:pt x="594" y="184"/>
                </a:lnTo>
                <a:lnTo>
                  <a:pt x="582" y="156"/>
                </a:lnTo>
                <a:lnTo>
                  <a:pt x="566" y="132"/>
                </a:lnTo>
                <a:lnTo>
                  <a:pt x="546" y="108"/>
                </a:lnTo>
                <a:lnTo>
                  <a:pt x="526" y="86"/>
                </a:lnTo>
                <a:lnTo>
                  <a:pt x="504" y="66"/>
                </a:lnTo>
                <a:lnTo>
                  <a:pt x="480" y="48"/>
                </a:lnTo>
                <a:lnTo>
                  <a:pt x="454" y="34"/>
                </a:lnTo>
                <a:lnTo>
                  <a:pt x="426" y="22"/>
                </a:lnTo>
                <a:lnTo>
                  <a:pt x="396" y="12"/>
                </a:lnTo>
                <a:lnTo>
                  <a:pt x="366" y="4"/>
                </a:lnTo>
                <a:lnTo>
                  <a:pt x="336" y="0"/>
                </a:lnTo>
                <a:lnTo>
                  <a:pt x="30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12"/>
          <p:cNvSpPr>
            <a:spLocks/>
          </p:cNvSpPr>
          <p:nvPr/>
        </p:nvSpPr>
        <p:spPr bwMode="auto">
          <a:xfrm>
            <a:off x="2714173" y="1057222"/>
            <a:ext cx="661268" cy="670121"/>
          </a:xfrm>
          <a:custGeom>
            <a:avLst/>
            <a:gdLst>
              <a:gd name="T0" fmla="*/ 222 w 454"/>
              <a:gd name="T1" fmla="*/ 0 h 454"/>
              <a:gd name="T2" fmla="*/ 176 w 454"/>
              <a:gd name="T3" fmla="*/ 6 h 454"/>
              <a:gd name="T4" fmla="*/ 134 w 454"/>
              <a:gd name="T5" fmla="*/ 20 h 454"/>
              <a:gd name="T6" fmla="*/ 96 w 454"/>
              <a:gd name="T7" fmla="*/ 42 h 454"/>
              <a:gd name="T8" fmla="*/ 62 w 454"/>
              <a:gd name="T9" fmla="*/ 70 h 454"/>
              <a:gd name="T10" fmla="*/ 36 w 454"/>
              <a:gd name="T11" fmla="*/ 104 h 454"/>
              <a:gd name="T12" fmla="*/ 16 w 454"/>
              <a:gd name="T13" fmla="*/ 144 h 454"/>
              <a:gd name="T14" fmla="*/ 4 w 454"/>
              <a:gd name="T15" fmla="*/ 186 h 454"/>
              <a:gd name="T16" fmla="*/ 0 w 454"/>
              <a:gd name="T17" fmla="*/ 232 h 454"/>
              <a:gd name="T18" fmla="*/ 2 w 454"/>
              <a:gd name="T19" fmla="*/ 256 h 454"/>
              <a:gd name="T20" fmla="*/ 12 w 454"/>
              <a:gd name="T21" fmla="*/ 300 h 454"/>
              <a:gd name="T22" fmla="*/ 30 w 454"/>
              <a:gd name="T23" fmla="*/ 340 h 454"/>
              <a:gd name="T24" fmla="*/ 56 w 454"/>
              <a:gd name="T25" fmla="*/ 376 h 454"/>
              <a:gd name="T26" fmla="*/ 86 w 454"/>
              <a:gd name="T27" fmla="*/ 406 h 454"/>
              <a:gd name="T28" fmla="*/ 124 w 454"/>
              <a:gd name="T29" fmla="*/ 428 h 454"/>
              <a:gd name="T30" fmla="*/ 164 w 454"/>
              <a:gd name="T31" fmla="*/ 444 h 454"/>
              <a:gd name="T32" fmla="*/ 208 w 454"/>
              <a:gd name="T33" fmla="*/ 454 h 454"/>
              <a:gd name="T34" fmla="*/ 232 w 454"/>
              <a:gd name="T35" fmla="*/ 454 h 454"/>
              <a:gd name="T36" fmla="*/ 278 w 454"/>
              <a:gd name="T37" fmla="*/ 448 h 454"/>
              <a:gd name="T38" fmla="*/ 320 w 454"/>
              <a:gd name="T39" fmla="*/ 434 h 454"/>
              <a:gd name="T40" fmla="*/ 358 w 454"/>
              <a:gd name="T41" fmla="*/ 412 h 454"/>
              <a:gd name="T42" fmla="*/ 390 w 454"/>
              <a:gd name="T43" fmla="*/ 384 h 454"/>
              <a:gd name="T44" fmla="*/ 418 w 454"/>
              <a:gd name="T45" fmla="*/ 350 h 454"/>
              <a:gd name="T46" fmla="*/ 438 w 454"/>
              <a:gd name="T47" fmla="*/ 310 h 454"/>
              <a:gd name="T48" fmla="*/ 450 w 454"/>
              <a:gd name="T49" fmla="*/ 268 h 454"/>
              <a:gd name="T50" fmla="*/ 454 w 454"/>
              <a:gd name="T51" fmla="*/ 222 h 454"/>
              <a:gd name="T52" fmla="*/ 452 w 454"/>
              <a:gd name="T53" fmla="*/ 198 h 454"/>
              <a:gd name="T54" fmla="*/ 442 w 454"/>
              <a:gd name="T55" fmla="*/ 154 h 454"/>
              <a:gd name="T56" fmla="*/ 424 w 454"/>
              <a:gd name="T57" fmla="*/ 114 h 454"/>
              <a:gd name="T58" fmla="*/ 398 w 454"/>
              <a:gd name="T59" fmla="*/ 78 h 454"/>
              <a:gd name="T60" fmla="*/ 368 w 454"/>
              <a:gd name="T61" fmla="*/ 48 h 454"/>
              <a:gd name="T62" fmla="*/ 330 w 454"/>
              <a:gd name="T63" fmla="*/ 24 h 454"/>
              <a:gd name="T64" fmla="*/ 290 w 454"/>
              <a:gd name="T65" fmla="*/ 8 h 454"/>
              <a:gd name="T66" fmla="*/ 246 w 454"/>
              <a:gd name="T67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54" h="454">
                <a:moveTo>
                  <a:pt x="222" y="0"/>
                </a:moveTo>
                <a:lnTo>
                  <a:pt x="222" y="0"/>
                </a:lnTo>
                <a:lnTo>
                  <a:pt x="198" y="2"/>
                </a:lnTo>
                <a:lnTo>
                  <a:pt x="176" y="6"/>
                </a:lnTo>
                <a:lnTo>
                  <a:pt x="154" y="12"/>
                </a:lnTo>
                <a:lnTo>
                  <a:pt x="134" y="20"/>
                </a:lnTo>
                <a:lnTo>
                  <a:pt x="114" y="30"/>
                </a:lnTo>
                <a:lnTo>
                  <a:pt x="96" y="42"/>
                </a:lnTo>
                <a:lnTo>
                  <a:pt x="78" y="56"/>
                </a:lnTo>
                <a:lnTo>
                  <a:pt x="62" y="70"/>
                </a:lnTo>
                <a:lnTo>
                  <a:pt x="48" y="86"/>
                </a:lnTo>
                <a:lnTo>
                  <a:pt x="36" y="104"/>
                </a:lnTo>
                <a:lnTo>
                  <a:pt x="26" y="124"/>
                </a:lnTo>
                <a:lnTo>
                  <a:pt x="16" y="144"/>
                </a:lnTo>
                <a:lnTo>
                  <a:pt x="8" y="164"/>
                </a:lnTo>
                <a:lnTo>
                  <a:pt x="4" y="186"/>
                </a:lnTo>
                <a:lnTo>
                  <a:pt x="0" y="208"/>
                </a:lnTo>
                <a:lnTo>
                  <a:pt x="0" y="232"/>
                </a:lnTo>
                <a:lnTo>
                  <a:pt x="0" y="232"/>
                </a:lnTo>
                <a:lnTo>
                  <a:pt x="2" y="256"/>
                </a:lnTo>
                <a:lnTo>
                  <a:pt x="6" y="278"/>
                </a:lnTo>
                <a:lnTo>
                  <a:pt x="12" y="300"/>
                </a:lnTo>
                <a:lnTo>
                  <a:pt x="20" y="320"/>
                </a:lnTo>
                <a:lnTo>
                  <a:pt x="30" y="340"/>
                </a:lnTo>
                <a:lnTo>
                  <a:pt x="42" y="358"/>
                </a:lnTo>
                <a:lnTo>
                  <a:pt x="56" y="376"/>
                </a:lnTo>
                <a:lnTo>
                  <a:pt x="70" y="390"/>
                </a:lnTo>
                <a:lnTo>
                  <a:pt x="86" y="406"/>
                </a:lnTo>
                <a:lnTo>
                  <a:pt x="104" y="418"/>
                </a:lnTo>
                <a:lnTo>
                  <a:pt x="124" y="428"/>
                </a:lnTo>
                <a:lnTo>
                  <a:pt x="144" y="438"/>
                </a:lnTo>
                <a:lnTo>
                  <a:pt x="164" y="444"/>
                </a:lnTo>
                <a:lnTo>
                  <a:pt x="186" y="450"/>
                </a:lnTo>
                <a:lnTo>
                  <a:pt x="208" y="454"/>
                </a:lnTo>
                <a:lnTo>
                  <a:pt x="232" y="454"/>
                </a:lnTo>
                <a:lnTo>
                  <a:pt x="232" y="454"/>
                </a:lnTo>
                <a:lnTo>
                  <a:pt x="256" y="452"/>
                </a:lnTo>
                <a:lnTo>
                  <a:pt x="278" y="448"/>
                </a:lnTo>
                <a:lnTo>
                  <a:pt x="300" y="442"/>
                </a:lnTo>
                <a:lnTo>
                  <a:pt x="320" y="434"/>
                </a:lnTo>
                <a:lnTo>
                  <a:pt x="340" y="424"/>
                </a:lnTo>
                <a:lnTo>
                  <a:pt x="358" y="412"/>
                </a:lnTo>
                <a:lnTo>
                  <a:pt x="376" y="398"/>
                </a:lnTo>
                <a:lnTo>
                  <a:pt x="390" y="384"/>
                </a:lnTo>
                <a:lnTo>
                  <a:pt x="406" y="368"/>
                </a:lnTo>
                <a:lnTo>
                  <a:pt x="418" y="350"/>
                </a:lnTo>
                <a:lnTo>
                  <a:pt x="428" y="330"/>
                </a:lnTo>
                <a:lnTo>
                  <a:pt x="438" y="310"/>
                </a:lnTo>
                <a:lnTo>
                  <a:pt x="446" y="290"/>
                </a:lnTo>
                <a:lnTo>
                  <a:pt x="450" y="268"/>
                </a:lnTo>
                <a:lnTo>
                  <a:pt x="454" y="244"/>
                </a:lnTo>
                <a:lnTo>
                  <a:pt x="454" y="222"/>
                </a:lnTo>
                <a:lnTo>
                  <a:pt x="454" y="222"/>
                </a:lnTo>
                <a:lnTo>
                  <a:pt x="452" y="198"/>
                </a:lnTo>
                <a:lnTo>
                  <a:pt x="448" y="176"/>
                </a:lnTo>
                <a:lnTo>
                  <a:pt x="442" y="154"/>
                </a:lnTo>
                <a:lnTo>
                  <a:pt x="434" y="134"/>
                </a:lnTo>
                <a:lnTo>
                  <a:pt x="424" y="114"/>
                </a:lnTo>
                <a:lnTo>
                  <a:pt x="412" y="96"/>
                </a:lnTo>
                <a:lnTo>
                  <a:pt x="398" y="78"/>
                </a:lnTo>
                <a:lnTo>
                  <a:pt x="384" y="62"/>
                </a:lnTo>
                <a:lnTo>
                  <a:pt x="368" y="48"/>
                </a:lnTo>
                <a:lnTo>
                  <a:pt x="350" y="36"/>
                </a:lnTo>
                <a:lnTo>
                  <a:pt x="330" y="24"/>
                </a:lnTo>
                <a:lnTo>
                  <a:pt x="310" y="16"/>
                </a:lnTo>
                <a:lnTo>
                  <a:pt x="290" y="8"/>
                </a:lnTo>
                <a:lnTo>
                  <a:pt x="268" y="4"/>
                </a:lnTo>
                <a:lnTo>
                  <a:pt x="246" y="0"/>
                </a:lnTo>
                <a:lnTo>
                  <a:pt x="2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5" name="Freeform 7"/>
          <p:cNvSpPr>
            <a:spLocks/>
          </p:cNvSpPr>
          <p:nvPr/>
        </p:nvSpPr>
        <p:spPr bwMode="auto">
          <a:xfrm>
            <a:off x="2495691" y="3544348"/>
            <a:ext cx="2002740" cy="1991176"/>
          </a:xfrm>
          <a:custGeom>
            <a:avLst/>
            <a:gdLst>
              <a:gd name="T0" fmla="*/ 1375 w 1375"/>
              <a:gd name="T1" fmla="*/ 783 h 1349"/>
              <a:gd name="T2" fmla="*/ 1375 w 1375"/>
              <a:gd name="T3" fmla="*/ 783 h 1349"/>
              <a:gd name="T4" fmla="*/ 1339 w 1375"/>
              <a:gd name="T5" fmla="*/ 775 h 1349"/>
              <a:gd name="T6" fmla="*/ 1303 w 1375"/>
              <a:gd name="T7" fmla="*/ 763 h 1349"/>
              <a:gd name="T8" fmla="*/ 1269 w 1375"/>
              <a:gd name="T9" fmla="*/ 753 h 1349"/>
              <a:gd name="T10" fmla="*/ 1235 w 1375"/>
              <a:gd name="T11" fmla="*/ 739 h 1349"/>
              <a:gd name="T12" fmla="*/ 1169 w 1375"/>
              <a:gd name="T13" fmla="*/ 710 h 1349"/>
              <a:gd name="T14" fmla="*/ 1105 w 1375"/>
              <a:gd name="T15" fmla="*/ 678 h 1349"/>
              <a:gd name="T16" fmla="*/ 1043 w 1375"/>
              <a:gd name="T17" fmla="*/ 640 h 1349"/>
              <a:gd name="T18" fmla="*/ 985 w 1375"/>
              <a:gd name="T19" fmla="*/ 600 h 1349"/>
              <a:gd name="T20" fmla="*/ 929 w 1375"/>
              <a:gd name="T21" fmla="*/ 556 h 1349"/>
              <a:gd name="T22" fmla="*/ 875 w 1375"/>
              <a:gd name="T23" fmla="*/ 508 h 1349"/>
              <a:gd name="T24" fmla="*/ 825 w 1375"/>
              <a:gd name="T25" fmla="*/ 458 h 1349"/>
              <a:gd name="T26" fmla="*/ 780 w 1375"/>
              <a:gd name="T27" fmla="*/ 404 h 1349"/>
              <a:gd name="T28" fmla="*/ 736 w 1375"/>
              <a:gd name="T29" fmla="*/ 346 h 1349"/>
              <a:gd name="T30" fmla="*/ 698 w 1375"/>
              <a:gd name="T31" fmla="*/ 286 h 1349"/>
              <a:gd name="T32" fmla="*/ 662 w 1375"/>
              <a:gd name="T33" fmla="*/ 224 h 1349"/>
              <a:gd name="T34" fmla="*/ 630 w 1375"/>
              <a:gd name="T35" fmla="*/ 160 h 1349"/>
              <a:gd name="T36" fmla="*/ 616 w 1375"/>
              <a:gd name="T37" fmla="*/ 126 h 1349"/>
              <a:gd name="T38" fmla="*/ 604 w 1375"/>
              <a:gd name="T39" fmla="*/ 92 h 1349"/>
              <a:gd name="T40" fmla="*/ 592 w 1375"/>
              <a:gd name="T41" fmla="*/ 58 h 1349"/>
              <a:gd name="T42" fmla="*/ 580 w 1375"/>
              <a:gd name="T43" fmla="*/ 22 h 1349"/>
              <a:gd name="T44" fmla="*/ 286 w 1375"/>
              <a:gd name="T45" fmla="*/ 0 h 1349"/>
              <a:gd name="T46" fmla="*/ 0 w 1375"/>
              <a:gd name="T47" fmla="*/ 104 h 1349"/>
              <a:gd name="T48" fmla="*/ 0 w 1375"/>
              <a:gd name="T49" fmla="*/ 104 h 1349"/>
              <a:gd name="T50" fmla="*/ 16 w 1375"/>
              <a:gd name="T51" fmla="*/ 162 h 1349"/>
              <a:gd name="T52" fmla="*/ 34 w 1375"/>
              <a:gd name="T53" fmla="*/ 220 h 1349"/>
              <a:gd name="T54" fmla="*/ 52 w 1375"/>
              <a:gd name="T55" fmla="*/ 276 h 1349"/>
              <a:gd name="T56" fmla="*/ 74 w 1375"/>
              <a:gd name="T57" fmla="*/ 332 h 1349"/>
              <a:gd name="T58" fmla="*/ 96 w 1375"/>
              <a:gd name="T59" fmla="*/ 386 h 1349"/>
              <a:gd name="T60" fmla="*/ 122 w 1375"/>
              <a:gd name="T61" fmla="*/ 440 h 1349"/>
              <a:gd name="T62" fmla="*/ 148 w 1375"/>
              <a:gd name="T63" fmla="*/ 492 h 1349"/>
              <a:gd name="T64" fmla="*/ 176 w 1375"/>
              <a:gd name="T65" fmla="*/ 544 h 1349"/>
              <a:gd name="T66" fmla="*/ 206 w 1375"/>
              <a:gd name="T67" fmla="*/ 594 h 1349"/>
              <a:gd name="T68" fmla="*/ 238 w 1375"/>
              <a:gd name="T69" fmla="*/ 642 h 1349"/>
              <a:gd name="T70" fmla="*/ 272 w 1375"/>
              <a:gd name="T71" fmla="*/ 690 h 1349"/>
              <a:gd name="T72" fmla="*/ 306 w 1375"/>
              <a:gd name="T73" fmla="*/ 739 h 1349"/>
              <a:gd name="T74" fmla="*/ 342 w 1375"/>
              <a:gd name="T75" fmla="*/ 783 h 1349"/>
              <a:gd name="T76" fmla="*/ 382 w 1375"/>
              <a:gd name="T77" fmla="*/ 827 h 1349"/>
              <a:gd name="T78" fmla="*/ 420 w 1375"/>
              <a:gd name="T79" fmla="*/ 871 h 1349"/>
              <a:gd name="T80" fmla="*/ 462 w 1375"/>
              <a:gd name="T81" fmla="*/ 911 h 1349"/>
              <a:gd name="T82" fmla="*/ 504 w 1375"/>
              <a:gd name="T83" fmla="*/ 951 h 1349"/>
              <a:gd name="T84" fmla="*/ 548 w 1375"/>
              <a:gd name="T85" fmla="*/ 989 h 1349"/>
              <a:gd name="T86" fmla="*/ 594 w 1375"/>
              <a:gd name="T87" fmla="*/ 1027 h 1349"/>
              <a:gd name="T88" fmla="*/ 640 w 1375"/>
              <a:gd name="T89" fmla="*/ 1063 h 1349"/>
              <a:gd name="T90" fmla="*/ 688 w 1375"/>
              <a:gd name="T91" fmla="*/ 1095 h 1349"/>
              <a:gd name="T92" fmla="*/ 736 w 1375"/>
              <a:gd name="T93" fmla="*/ 1127 h 1349"/>
              <a:gd name="T94" fmla="*/ 785 w 1375"/>
              <a:gd name="T95" fmla="*/ 1159 h 1349"/>
              <a:gd name="T96" fmla="*/ 837 w 1375"/>
              <a:gd name="T97" fmla="*/ 1187 h 1349"/>
              <a:gd name="T98" fmla="*/ 889 w 1375"/>
              <a:gd name="T99" fmla="*/ 1213 h 1349"/>
              <a:gd name="T100" fmla="*/ 943 w 1375"/>
              <a:gd name="T101" fmla="*/ 1239 h 1349"/>
              <a:gd name="T102" fmla="*/ 997 w 1375"/>
              <a:gd name="T103" fmla="*/ 1263 h 1349"/>
              <a:gd name="T104" fmla="*/ 1051 w 1375"/>
              <a:gd name="T105" fmla="*/ 1283 h 1349"/>
              <a:gd name="T106" fmla="*/ 1107 w 1375"/>
              <a:gd name="T107" fmla="*/ 1303 h 1349"/>
              <a:gd name="T108" fmla="*/ 1165 w 1375"/>
              <a:gd name="T109" fmla="*/ 1321 h 1349"/>
              <a:gd name="T110" fmla="*/ 1223 w 1375"/>
              <a:gd name="T111" fmla="*/ 1337 h 1349"/>
              <a:gd name="T112" fmla="*/ 1281 w 1375"/>
              <a:gd name="T113" fmla="*/ 1349 h 1349"/>
              <a:gd name="T114" fmla="*/ 1269 w 1375"/>
              <a:gd name="T115" fmla="*/ 1057 h 1349"/>
              <a:gd name="T116" fmla="*/ 1375 w 1375"/>
              <a:gd name="T117" fmla="*/ 783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75" h="1349">
                <a:moveTo>
                  <a:pt x="1375" y="783"/>
                </a:moveTo>
                <a:lnTo>
                  <a:pt x="1375" y="783"/>
                </a:lnTo>
                <a:lnTo>
                  <a:pt x="1339" y="775"/>
                </a:lnTo>
                <a:lnTo>
                  <a:pt x="1303" y="763"/>
                </a:lnTo>
                <a:lnTo>
                  <a:pt x="1269" y="753"/>
                </a:lnTo>
                <a:lnTo>
                  <a:pt x="1235" y="739"/>
                </a:lnTo>
                <a:lnTo>
                  <a:pt x="1169" y="710"/>
                </a:lnTo>
                <a:lnTo>
                  <a:pt x="1105" y="678"/>
                </a:lnTo>
                <a:lnTo>
                  <a:pt x="1043" y="640"/>
                </a:lnTo>
                <a:lnTo>
                  <a:pt x="985" y="600"/>
                </a:lnTo>
                <a:lnTo>
                  <a:pt x="929" y="556"/>
                </a:lnTo>
                <a:lnTo>
                  <a:pt x="875" y="508"/>
                </a:lnTo>
                <a:lnTo>
                  <a:pt x="825" y="458"/>
                </a:lnTo>
                <a:lnTo>
                  <a:pt x="780" y="404"/>
                </a:lnTo>
                <a:lnTo>
                  <a:pt x="736" y="346"/>
                </a:lnTo>
                <a:lnTo>
                  <a:pt x="698" y="286"/>
                </a:lnTo>
                <a:lnTo>
                  <a:pt x="662" y="224"/>
                </a:lnTo>
                <a:lnTo>
                  <a:pt x="630" y="160"/>
                </a:lnTo>
                <a:lnTo>
                  <a:pt x="616" y="126"/>
                </a:lnTo>
                <a:lnTo>
                  <a:pt x="604" y="92"/>
                </a:lnTo>
                <a:lnTo>
                  <a:pt x="592" y="58"/>
                </a:lnTo>
                <a:lnTo>
                  <a:pt x="580" y="22"/>
                </a:lnTo>
                <a:lnTo>
                  <a:pt x="286" y="0"/>
                </a:lnTo>
                <a:lnTo>
                  <a:pt x="0" y="104"/>
                </a:lnTo>
                <a:lnTo>
                  <a:pt x="0" y="104"/>
                </a:lnTo>
                <a:lnTo>
                  <a:pt x="16" y="162"/>
                </a:lnTo>
                <a:lnTo>
                  <a:pt x="34" y="220"/>
                </a:lnTo>
                <a:lnTo>
                  <a:pt x="52" y="276"/>
                </a:lnTo>
                <a:lnTo>
                  <a:pt x="74" y="332"/>
                </a:lnTo>
                <a:lnTo>
                  <a:pt x="96" y="386"/>
                </a:lnTo>
                <a:lnTo>
                  <a:pt x="122" y="440"/>
                </a:lnTo>
                <a:lnTo>
                  <a:pt x="148" y="492"/>
                </a:lnTo>
                <a:lnTo>
                  <a:pt x="176" y="544"/>
                </a:lnTo>
                <a:lnTo>
                  <a:pt x="206" y="594"/>
                </a:lnTo>
                <a:lnTo>
                  <a:pt x="238" y="642"/>
                </a:lnTo>
                <a:lnTo>
                  <a:pt x="272" y="690"/>
                </a:lnTo>
                <a:lnTo>
                  <a:pt x="306" y="739"/>
                </a:lnTo>
                <a:lnTo>
                  <a:pt x="342" y="783"/>
                </a:lnTo>
                <a:lnTo>
                  <a:pt x="382" y="827"/>
                </a:lnTo>
                <a:lnTo>
                  <a:pt x="420" y="871"/>
                </a:lnTo>
                <a:lnTo>
                  <a:pt x="462" y="911"/>
                </a:lnTo>
                <a:lnTo>
                  <a:pt x="504" y="951"/>
                </a:lnTo>
                <a:lnTo>
                  <a:pt x="548" y="989"/>
                </a:lnTo>
                <a:lnTo>
                  <a:pt x="594" y="1027"/>
                </a:lnTo>
                <a:lnTo>
                  <a:pt x="640" y="1063"/>
                </a:lnTo>
                <a:lnTo>
                  <a:pt x="688" y="1095"/>
                </a:lnTo>
                <a:lnTo>
                  <a:pt x="736" y="1127"/>
                </a:lnTo>
                <a:lnTo>
                  <a:pt x="785" y="1159"/>
                </a:lnTo>
                <a:lnTo>
                  <a:pt x="837" y="1187"/>
                </a:lnTo>
                <a:lnTo>
                  <a:pt x="889" y="1213"/>
                </a:lnTo>
                <a:lnTo>
                  <a:pt x="943" y="1239"/>
                </a:lnTo>
                <a:lnTo>
                  <a:pt x="997" y="1263"/>
                </a:lnTo>
                <a:lnTo>
                  <a:pt x="1051" y="1283"/>
                </a:lnTo>
                <a:lnTo>
                  <a:pt x="1107" y="1303"/>
                </a:lnTo>
                <a:lnTo>
                  <a:pt x="1165" y="1321"/>
                </a:lnTo>
                <a:lnTo>
                  <a:pt x="1223" y="1337"/>
                </a:lnTo>
                <a:lnTo>
                  <a:pt x="1281" y="1349"/>
                </a:lnTo>
                <a:lnTo>
                  <a:pt x="1269" y="1057"/>
                </a:lnTo>
                <a:lnTo>
                  <a:pt x="1375" y="78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14"/>
          <p:cNvSpPr>
            <a:spLocks/>
          </p:cNvSpPr>
          <p:nvPr/>
        </p:nvSpPr>
        <p:spPr bwMode="auto">
          <a:xfrm>
            <a:off x="2259732" y="3798227"/>
            <a:ext cx="908880" cy="922524"/>
          </a:xfrm>
          <a:custGeom>
            <a:avLst/>
            <a:gdLst>
              <a:gd name="T0" fmla="*/ 306 w 624"/>
              <a:gd name="T1" fmla="*/ 0 h 625"/>
              <a:gd name="T2" fmla="*/ 242 w 624"/>
              <a:gd name="T3" fmla="*/ 8 h 625"/>
              <a:gd name="T4" fmla="*/ 184 w 624"/>
              <a:gd name="T5" fmla="*/ 28 h 625"/>
              <a:gd name="T6" fmla="*/ 132 w 624"/>
              <a:gd name="T7" fmla="*/ 58 h 625"/>
              <a:gd name="T8" fmla="*/ 88 w 624"/>
              <a:gd name="T9" fmla="*/ 96 h 625"/>
              <a:gd name="T10" fmla="*/ 50 w 624"/>
              <a:gd name="T11" fmla="*/ 144 h 625"/>
              <a:gd name="T12" fmla="*/ 22 w 624"/>
              <a:gd name="T13" fmla="*/ 198 h 625"/>
              <a:gd name="T14" fmla="*/ 6 w 624"/>
              <a:gd name="T15" fmla="*/ 256 h 625"/>
              <a:gd name="T16" fmla="*/ 0 w 624"/>
              <a:gd name="T17" fmla="*/ 320 h 625"/>
              <a:gd name="T18" fmla="*/ 4 w 624"/>
              <a:gd name="T19" fmla="*/ 350 h 625"/>
              <a:gd name="T20" fmla="*/ 16 w 624"/>
              <a:gd name="T21" fmla="*/ 412 h 625"/>
              <a:gd name="T22" fmla="*/ 42 w 624"/>
              <a:gd name="T23" fmla="*/ 466 h 625"/>
              <a:gd name="T24" fmla="*/ 76 w 624"/>
              <a:gd name="T25" fmla="*/ 516 h 625"/>
              <a:gd name="T26" fmla="*/ 120 w 624"/>
              <a:gd name="T27" fmla="*/ 557 h 625"/>
              <a:gd name="T28" fmla="*/ 170 w 624"/>
              <a:gd name="T29" fmla="*/ 589 h 625"/>
              <a:gd name="T30" fmla="*/ 226 w 624"/>
              <a:gd name="T31" fmla="*/ 613 h 625"/>
              <a:gd name="T32" fmla="*/ 288 w 624"/>
              <a:gd name="T33" fmla="*/ 623 h 625"/>
              <a:gd name="T34" fmla="*/ 320 w 624"/>
              <a:gd name="T35" fmla="*/ 625 h 625"/>
              <a:gd name="T36" fmla="*/ 382 w 624"/>
              <a:gd name="T37" fmla="*/ 617 h 625"/>
              <a:gd name="T38" fmla="*/ 440 w 624"/>
              <a:gd name="T39" fmla="*/ 597 h 625"/>
              <a:gd name="T40" fmla="*/ 492 w 624"/>
              <a:gd name="T41" fmla="*/ 567 h 625"/>
              <a:gd name="T42" fmla="*/ 538 w 624"/>
              <a:gd name="T43" fmla="*/ 528 h 625"/>
              <a:gd name="T44" fmla="*/ 574 w 624"/>
              <a:gd name="T45" fmla="*/ 480 h 625"/>
              <a:gd name="T46" fmla="*/ 602 w 624"/>
              <a:gd name="T47" fmla="*/ 426 h 625"/>
              <a:gd name="T48" fmla="*/ 618 w 624"/>
              <a:gd name="T49" fmla="*/ 368 h 625"/>
              <a:gd name="T50" fmla="*/ 624 w 624"/>
              <a:gd name="T51" fmla="*/ 306 h 625"/>
              <a:gd name="T52" fmla="*/ 620 w 624"/>
              <a:gd name="T53" fmla="*/ 274 h 625"/>
              <a:gd name="T54" fmla="*/ 608 w 624"/>
              <a:gd name="T55" fmla="*/ 212 h 625"/>
              <a:gd name="T56" fmla="*/ 582 w 624"/>
              <a:gd name="T57" fmla="*/ 158 h 625"/>
              <a:gd name="T58" fmla="*/ 548 w 624"/>
              <a:gd name="T59" fmla="*/ 108 h 625"/>
              <a:gd name="T60" fmla="*/ 504 w 624"/>
              <a:gd name="T61" fmla="*/ 68 h 625"/>
              <a:gd name="T62" fmla="*/ 454 w 624"/>
              <a:gd name="T63" fmla="*/ 36 h 625"/>
              <a:gd name="T64" fmla="*/ 398 w 624"/>
              <a:gd name="T65" fmla="*/ 12 h 625"/>
              <a:gd name="T66" fmla="*/ 336 w 624"/>
              <a:gd name="T67" fmla="*/ 2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24" h="625">
                <a:moveTo>
                  <a:pt x="306" y="0"/>
                </a:moveTo>
                <a:lnTo>
                  <a:pt x="306" y="0"/>
                </a:lnTo>
                <a:lnTo>
                  <a:pt x="274" y="4"/>
                </a:lnTo>
                <a:lnTo>
                  <a:pt x="242" y="8"/>
                </a:lnTo>
                <a:lnTo>
                  <a:pt x="212" y="16"/>
                </a:lnTo>
                <a:lnTo>
                  <a:pt x="184" y="28"/>
                </a:lnTo>
                <a:lnTo>
                  <a:pt x="158" y="42"/>
                </a:lnTo>
                <a:lnTo>
                  <a:pt x="132" y="58"/>
                </a:lnTo>
                <a:lnTo>
                  <a:pt x="108" y="76"/>
                </a:lnTo>
                <a:lnTo>
                  <a:pt x="88" y="96"/>
                </a:lnTo>
                <a:lnTo>
                  <a:pt x="68" y="120"/>
                </a:lnTo>
                <a:lnTo>
                  <a:pt x="50" y="144"/>
                </a:lnTo>
                <a:lnTo>
                  <a:pt x="36" y="170"/>
                </a:lnTo>
                <a:lnTo>
                  <a:pt x="22" y="198"/>
                </a:lnTo>
                <a:lnTo>
                  <a:pt x="12" y="226"/>
                </a:lnTo>
                <a:lnTo>
                  <a:pt x="6" y="256"/>
                </a:lnTo>
                <a:lnTo>
                  <a:pt x="2" y="288"/>
                </a:lnTo>
                <a:lnTo>
                  <a:pt x="0" y="320"/>
                </a:lnTo>
                <a:lnTo>
                  <a:pt x="0" y="320"/>
                </a:lnTo>
                <a:lnTo>
                  <a:pt x="4" y="350"/>
                </a:lnTo>
                <a:lnTo>
                  <a:pt x="8" y="382"/>
                </a:lnTo>
                <a:lnTo>
                  <a:pt x="16" y="412"/>
                </a:lnTo>
                <a:lnTo>
                  <a:pt x="28" y="440"/>
                </a:lnTo>
                <a:lnTo>
                  <a:pt x="42" y="466"/>
                </a:lnTo>
                <a:lnTo>
                  <a:pt x="58" y="492"/>
                </a:lnTo>
                <a:lnTo>
                  <a:pt x="76" y="516"/>
                </a:lnTo>
                <a:lnTo>
                  <a:pt x="98" y="538"/>
                </a:lnTo>
                <a:lnTo>
                  <a:pt x="120" y="557"/>
                </a:lnTo>
                <a:lnTo>
                  <a:pt x="144" y="575"/>
                </a:lnTo>
                <a:lnTo>
                  <a:pt x="170" y="589"/>
                </a:lnTo>
                <a:lnTo>
                  <a:pt x="198" y="603"/>
                </a:lnTo>
                <a:lnTo>
                  <a:pt x="226" y="613"/>
                </a:lnTo>
                <a:lnTo>
                  <a:pt x="256" y="619"/>
                </a:lnTo>
                <a:lnTo>
                  <a:pt x="288" y="623"/>
                </a:lnTo>
                <a:lnTo>
                  <a:pt x="320" y="625"/>
                </a:lnTo>
                <a:lnTo>
                  <a:pt x="320" y="625"/>
                </a:lnTo>
                <a:lnTo>
                  <a:pt x="350" y="621"/>
                </a:lnTo>
                <a:lnTo>
                  <a:pt x="382" y="617"/>
                </a:lnTo>
                <a:lnTo>
                  <a:pt x="412" y="609"/>
                </a:lnTo>
                <a:lnTo>
                  <a:pt x="440" y="597"/>
                </a:lnTo>
                <a:lnTo>
                  <a:pt x="466" y="583"/>
                </a:lnTo>
                <a:lnTo>
                  <a:pt x="492" y="567"/>
                </a:lnTo>
                <a:lnTo>
                  <a:pt x="516" y="548"/>
                </a:lnTo>
                <a:lnTo>
                  <a:pt x="538" y="528"/>
                </a:lnTo>
                <a:lnTo>
                  <a:pt x="556" y="504"/>
                </a:lnTo>
                <a:lnTo>
                  <a:pt x="574" y="480"/>
                </a:lnTo>
                <a:lnTo>
                  <a:pt x="590" y="454"/>
                </a:lnTo>
                <a:lnTo>
                  <a:pt x="602" y="426"/>
                </a:lnTo>
                <a:lnTo>
                  <a:pt x="612" y="398"/>
                </a:lnTo>
                <a:lnTo>
                  <a:pt x="618" y="368"/>
                </a:lnTo>
                <a:lnTo>
                  <a:pt x="622" y="336"/>
                </a:lnTo>
                <a:lnTo>
                  <a:pt x="624" y="306"/>
                </a:lnTo>
                <a:lnTo>
                  <a:pt x="624" y="306"/>
                </a:lnTo>
                <a:lnTo>
                  <a:pt x="620" y="274"/>
                </a:lnTo>
                <a:lnTo>
                  <a:pt x="616" y="242"/>
                </a:lnTo>
                <a:lnTo>
                  <a:pt x="608" y="212"/>
                </a:lnTo>
                <a:lnTo>
                  <a:pt x="596" y="184"/>
                </a:lnTo>
                <a:lnTo>
                  <a:pt x="582" y="158"/>
                </a:lnTo>
                <a:lnTo>
                  <a:pt x="566" y="132"/>
                </a:lnTo>
                <a:lnTo>
                  <a:pt x="548" y="108"/>
                </a:lnTo>
                <a:lnTo>
                  <a:pt x="528" y="88"/>
                </a:lnTo>
                <a:lnTo>
                  <a:pt x="504" y="68"/>
                </a:lnTo>
                <a:lnTo>
                  <a:pt x="480" y="50"/>
                </a:lnTo>
                <a:lnTo>
                  <a:pt x="454" y="36"/>
                </a:lnTo>
                <a:lnTo>
                  <a:pt x="426" y="22"/>
                </a:lnTo>
                <a:lnTo>
                  <a:pt x="398" y="12"/>
                </a:lnTo>
                <a:lnTo>
                  <a:pt x="368" y="6"/>
                </a:lnTo>
                <a:lnTo>
                  <a:pt x="336" y="2"/>
                </a:lnTo>
                <a:lnTo>
                  <a:pt x="30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16"/>
          <p:cNvSpPr>
            <a:spLocks/>
          </p:cNvSpPr>
          <p:nvPr/>
        </p:nvSpPr>
        <p:spPr bwMode="auto">
          <a:xfrm>
            <a:off x="2384994" y="3925166"/>
            <a:ext cx="658355" cy="667169"/>
          </a:xfrm>
          <a:custGeom>
            <a:avLst/>
            <a:gdLst>
              <a:gd name="T0" fmla="*/ 222 w 452"/>
              <a:gd name="T1" fmla="*/ 0 h 452"/>
              <a:gd name="T2" fmla="*/ 176 w 452"/>
              <a:gd name="T3" fmla="*/ 4 h 452"/>
              <a:gd name="T4" fmla="*/ 134 w 452"/>
              <a:gd name="T5" fmla="*/ 20 h 452"/>
              <a:gd name="T6" fmla="*/ 96 w 452"/>
              <a:gd name="T7" fmla="*/ 40 h 452"/>
              <a:gd name="T8" fmla="*/ 62 w 452"/>
              <a:gd name="T9" fmla="*/ 70 h 452"/>
              <a:gd name="T10" fmla="*/ 36 w 452"/>
              <a:gd name="T11" fmla="*/ 104 h 452"/>
              <a:gd name="T12" fmla="*/ 16 w 452"/>
              <a:gd name="T13" fmla="*/ 142 h 452"/>
              <a:gd name="T14" fmla="*/ 2 w 452"/>
              <a:gd name="T15" fmla="*/ 186 h 452"/>
              <a:gd name="T16" fmla="*/ 0 w 452"/>
              <a:gd name="T17" fmla="*/ 232 h 452"/>
              <a:gd name="T18" fmla="*/ 0 w 452"/>
              <a:gd name="T19" fmla="*/ 254 h 452"/>
              <a:gd name="T20" fmla="*/ 10 w 452"/>
              <a:gd name="T21" fmla="*/ 298 h 452"/>
              <a:gd name="T22" fmla="*/ 30 w 452"/>
              <a:gd name="T23" fmla="*/ 338 h 452"/>
              <a:gd name="T24" fmla="*/ 54 w 452"/>
              <a:gd name="T25" fmla="*/ 374 h 452"/>
              <a:gd name="T26" fmla="*/ 86 w 452"/>
              <a:gd name="T27" fmla="*/ 404 h 452"/>
              <a:gd name="T28" fmla="*/ 122 w 452"/>
              <a:gd name="T29" fmla="*/ 428 h 452"/>
              <a:gd name="T30" fmla="*/ 164 w 452"/>
              <a:gd name="T31" fmla="*/ 444 h 452"/>
              <a:gd name="T32" fmla="*/ 208 w 452"/>
              <a:gd name="T33" fmla="*/ 452 h 452"/>
              <a:gd name="T34" fmla="*/ 232 w 452"/>
              <a:gd name="T35" fmla="*/ 452 h 452"/>
              <a:gd name="T36" fmla="*/ 276 w 452"/>
              <a:gd name="T37" fmla="*/ 448 h 452"/>
              <a:gd name="T38" fmla="*/ 320 w 452"/>
              <a:gd name="T39" fmla="*/ 434 h 452"/>
              <a:gd name="T40" fmla="*/ 358 w 452"/>
              <a:gd name="T41" fmla="*/ 412 h 452"/>
              <a:gd name="T42" fmla="*/ 390 w 452"/>
              <a:gd name="T43" fmla="*/ 382 h 452"/>
              <a:gd name="T44" fmla="*/ 418 w 452"/>
              <a:gd name="T45" fmla="*/ 348 h 452"/>
              <a:gd name="T46" fmla="*/ 438 w 452"/>
              <a:gd name="T47" fmla="*/ 310 h 452"/>
              <a:gd name="T48" fmla="*/ 450 w 452"/>
              <a:gd name="T49" fmla="*/ 266 h 452"/>
              <a:gd name="T50" fmla="*/ 452 w 452"/>
              <a:gd name="T51" fmla="*/ 220 h 452"/>
              <a:gd name="T52" fmla="*/ 452 w 452"/>
              <a:gd name="T53" fmla="*/ 198 h 452"/>
              <a:gd name="T54" fmla="*/ 442 w 452"/>
              <a:gd name="T55" fmla="*/ 154 h 452"/>
              <a:gd name="T56" fmla="*/ 424 w 452"/>
              <a:gd name="T57" fmla="*/ 114 h 452"/>
              <a:gd name="T58" fmla="*/ 398 w 452"/>
              <a:gd name="T59" fmla="*/ 78 h 452"/>
              <a:gd name="T60" fmla="*/ 366 w 452"/>
              <a:gd name="T61" fmla="*/ 48 h 452"/>
              <a:gd name="T62" fmla="*/ 330 w 452"/>
              <a:gd name="T63" fmla="*/ 24 h 452"/>
              <a:gd name="T64" fmla="*/ 288 w 452"/>
              <a:gd name="T65" fmla="*/ 8 h 452"/>
              <a:gd name="T66" fmla="*/ 244 w 452"/>
              <a:gd name="T67" fmla="*/ 0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52" h="452">
                <a:moveTo>
                  <a:pt x="222" y="0"/>
                </a:moveTo>
                <a:lnTo>
                  <a:pt x="222" y="0"/>
                </a:lnTo>
                <a:lnTo>
                  <a:pt x="198" y="0"/>
                </a:lnTo>
                <a:lnTo>
                  <a:pt x="176" y="4"/>
                </a:lnTo>
                <a:lnTo>
                  <a:pt x="154" y="10"/>
                </a:lnTo>
                <a:lnTo>
                  <a:pt x="134" y="20"/>
                </a:lnTo>
                <a:lnTo>
                  <a:pt x="114" y="30"/>
                </a:lnTo>
                <a:lnTo>
                  <a:pt x="96" y="40"/>
                </a:lnTo>
                <a:lnTo>
                  <a:pt x="78" y="54"/>
                </a:lnTo>
                <a:lnTo>
                  <a:pt x="62" y="70"/>
                </a:lnTo>
                <a:lnTo>
                  <a:pt x="48" y="86"/>
                </a:lnTo>
                <a:lnTo>
                  <a:pt x="36" y="104"/>
                </a:lnTo>
                <a:lnTo>
                  <a:pt x="24" y="122"/>
                </a:lnTo>
                <a:lnTo>
                  <a:pt x="16" y="142"/>
                </a:lnTo>
                <a:lnTo>
                  <a:pt x="8" y="164"/>
                </a:lnTo>
                <a:lnTo>
                  <a:pt x="2" y="186"/>
                </a:lnTo>
                <a:lnTo>
                  <a:pt x="0" y="208"/>
                </a:lnTo>
                <a:lnTo>
                  <a:pt x="0" y="232"/>
                </a:lnTo>
                <a:lnTo>
                  <a:pt x="0" y="232"/>
                </a:lnTo>
                <a:lnTo>
                  <a:pt x="0" y="254"/>
                </a:lnTo>
                <a:lnTo>
                  <a:pt x="4" y="276"/>
                </a:lnTo>
                <a:lnTo>
                  <a:pt x="10" y="298"/>
                </a:lnTo>
                <a:lnTo>
                  <a:pt x="20" y="320"/>
                </a:lnTo>
                <a:lnTo>
                  <a:pt x="30" y="338"/>
                </a:lnTo>
                <a:lnTo>
                  <a:pt x="40" y="358"/>
                </a:lnTo>
                <a:lnTo>
                  <a:pt x="54" y="374"/>
                </a:lnTo>
                <a:lnTo>
                  <a:pt x="70" y="390"/>
                </a:lnTo>
                <a:lnTo>
                  <a:pt x="86" y="404"/>
                </a:lnTo>
                <a:lnTo>
                  <a:pt x="104" y="416"/>
                </a:lnTo>
                <a:lnTo>
                  <a:pt x="122" y="428"/>
                </a:lnTo>
                <a:lnTo>
                  <a:pt x="142" y="438"/>
                </a:lnTo>
                <a:lnTo>
                  <a:pt x="164" y="444"/>
                </a:lnTo>
                <a:lnTo>
                  <a:pt x="186" y="450"/>
                </a:lnTo>
                <a:lnTo>
                  <a:pt x="208" y="452"/>
                </a:lnTo>
                <a:lnTo>
                  <a:pt x="232" y="452"/>
                </a:lnTo>
                <a:lnTo>
                  <a:pt x="232" y="452"/>
                </a:lnTo>
                <a:lnTo>
                  <a:pt x="254" y="452"/>
                </a:lnTo>
                <a:lnTo>
                  <a:pt x="276" y="448"/>
                </a:lnTo>
                <a:lnTo>
                  <a:pt x="298" y="442"/>
                </a:lnTo>
                <a:lnTo>
                  <a:pt x="320" y="434"/>
                </a:lnTo>
                <a:lnTo>
                  <a:pt x="338" y="424"/>
                </a:lnTo>
                <a:lnTo>
                  <a:pt x="358" y="412"/>
                </a:lnTo>
                <a:lnTo>
                  <a:pt x="374" y="398"/>
                </a:lnTo>
                <a:lnTo>
                  <a:pt x="390" y="382"/>
                </a:lnTo>
                <a:lnTo>
                  <a:pt x="404" y="366"/>
                </a:lnTo>
                <a:lnTo>
                  <a:pt x="418" y="348"/>
                </a:lnTo>
                <a:lnTo>
                  <a:pt x="428" y="330"/>
                </a:lnTo>
                <a:lnTo>
                  <a:pt x="438" y="310"/>
                </a:lnTo>
                <a:lnTo>
                  <a:pt x="444" y="288"/>
                </a:lnTo>
                <a:lnTo>
                  <a:pt x="450" y="266"/>
                </a:lnTo>
                <a:lnTo>
                  <a:pt x="452" y="244"/>
                </a:lnTo>
                <a:lnTo>
                  <a:pt x="452" y="220"/>
                </a:lnTo>
                <a:lnTo>
                  <a:pt x="452" y="220"/>
                </a:lnTo>
                <a:lnTo>
                  <a:pt x="452" y="198"/>
                </a:lnTo>
                <a:lnTo>
                  <a:pt x="448" y="176"/>
                </a:lnTo>
                <a:lnTo>
                  <a:pt x="442" y="154"/>
                </a:lnTo>
                <a:lnTo>
                  <a:pt x="434" y="134"/>
                </a:lnTo>
                <a:lnTo>
                  <a:pt x="424" y="114"/>
                </a:lnTo>
                <a:lnTo>
                  <a:pt x="412" y="94"/>
                </a:lnTo>
                <a:lnTo>
                  <a:pt x="398" y="78"/>
                </a:lnTo>
                <a:lnTo>
                  <a:pt x="382" y="62"/>
                </a:lnTo>
                <a:lnTo>
                  <a:pt x="366" y="48"/>
                </a:lnTo>
                <a:lnTo>
                  <a:pt x="348" y="36"/>
                </a:lnTo>
                <a:lnTo>
                  <a:pt x="330" y="24"/>
                </a:lnTo>
                <a:lnTo>
                  <a:pt x="310" y="16"/>
                </a:lnTo>
                <a:lnTo>
                  <a:pt x="288" y="8"/>
                </a:lnTo>
                <a:lnTo>
                  <a:pt x="266" y="2"/>
                </a:lnTo>
                <a:lnTo>
                  <a:pt x="244" y="0"/>
                </a:lnTo>
                <a:lnTo>
                  <a:pt x="2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69" name="Freeform 9"/>
          <p:cNvSpPr>
            <a:spLocks/>
          </p:cNvSpPr>
          <p:nvPr/>
        </p:nvSpPr>
        <p:spPr bwMode="auto">
          <a:xfrm>
            <a:off x="6144320" y="1390807"/>
            <a:ext cx="1160861" cy="2676058"/>
          </a:xfrm>
          <a:custGeom>
            <a:avLst/>
            <a:gdLst>
              <a:gd name="T0" fmla="*/ 669 w 797"/>
              <a:gd name="T1" fmla="*/ 1813 h 1813"/>
              <a:gd name="T2" fmla="*/ 669 w 797"/>
              <a:gd name="T3" fmla="*/ 1813 h 1813"/>
              <a:gd name="T4" fmla="*/ 697 w 797"/>
              <a:gd name="T5" fmla="*/ 1737 h 1813"/>
              <a:gd name="T6" fmla="*/ 723 w 797"/>
              <a:gd name="T7" fmla="*/ 1661 h 1813"/>
              <a:gd name="T8" fmla="*/ 745 w 797"/>
              <a:gd name="T9" fmla="*/ 1581 h 1813"/>
              <a:gd name="T10" fmla="*/ 763 w 797"/>
              <a:gd name="T11" fmla="*/ 1501 h 1813"/>
              <a:gd name="T12" fmla="*/ 777 w 797"/>
              <a:gd name="T13" fmla="*/ 1421 h 1813"/>
              <a:gd name="T14" fmla="*/ 787 w 797"/>
              <a:gd name="T15" fmla="*/ 1337 h 1813"/>
              <a:gd name="T16" fmla="*/ 795 w 797"/>
              <a:gd name="T17" fmla="*/ 1253 h 1813"/>
              <a:gd name="T18" fmla="*/ 797 w 797"/>
              <a:gd name="T19" fmla="*/ 1169 h 1813"/>
              <a:gd name="T20" fmla="*/ 797 w 797"/>
              <a:gd name="T21" fmla="*/ 1169 h 1813"/>
              <a:gd name="T22" fmla="*/ 795 w 797"/>
              <a:gd name="T23" fmla="*/ 1085 h 1813"/>
              <a:gd name="T24" fmla="*/ 789 w 797"/>
              <a:gd name="T25" fmla="*/ 1001 h 1813"/>
              <a:gd name="T26" fmla="*/ 777 w 797"/>
              <a:gd name="T27" fmla="*/ 919 h 1813"/>
              <a:gd name="T28" fmla="*/ 763 w 797"/>
              <a:gd name="T29" fmla="*/ 837 h 1813"/>
              <a:gd name="T30" fmla="*/ 745 w 797"/>
              <a:gd name="T31" fmla="*/ 757 h 1813"/>
              <a:gd name="T32" fmla="*/ 723 w 797"/>
              <a:gd name="T33" fmla="*/ 679 h 1813"/>
              <a:gd name="T34" fmla="*/ 699 w 797"/>
              <a:gd name="T35" fmla="*/ 603 h 1813"/>
              <a:gd name="T36" fmla="*/ 669 w 797"/>
              <a:gd name="T37" fmla="*/ 529 h 1813"/>
              <a:gd name="T38" fmla="*/ 637 w 797"/>
              <a:gd name="T39" fmla="*/ 455 h 1813"/>
              <a:gd name="T40" fmla="*/ 601 w 797"/>
              <a:gd name="T41" fmla="*/ 383 h 1813"/>
              <a:gd name="T42" fmla="*/ 563 w 797"/>
              <a:gd name="T43" fmla="*/ 315 h 1813"/>
              <a:gd name="T44" fmla="*/ 521 w 797"/>
              <a:gd name="T45" fmla="*/ 246 h 1813"/>
              <a:gd name="T46" fmla="*/ 475 w 797"/>
              <a:gd name="T47" fmla="*/ 182 h 1813"/>
              <a:gd name="T48" fmla="*/ 427 w 797"/>
              <a:gd name="T49" fmla="*/ 118 h 1813"/>
              <a:gd name="T50" fmla="*/ 377 w 797"/>
              <a:gd name="T51" fmla="*/ 58 h 1813"/>
              <a:gd name="T52" fmla="*/ 323 w 797"/>
              <a:gd name="T53" fmla="*/ 0 h 1813"/>
              <a:gd name="T54" fmla="*/ 207 w 797"/>
              <a:gd name="T55" fmla="*/ 286 h 1813"/>
              <a:gd name="T56" fmla="*/ 0 w 797"/>
              <a:gd name="T57" fmla="*/ 491 h 1813"/>
              <a:gd name="T58" fmla="*/ 0 w 797"/>
              <a:gd name="T59" fmla="*/ 491 h 1813"/>
              <a:gd name="T60" fmla="*/ 26 w 797"/>
              <a:gd name="T61" fmla="*/ 527 h 1813"/>
              <a:gd name="T62" fmla="*/ 52 w 797"/>
              <a:gd name="T63" fmla="*/ 563 h 1813"/>
              <a:gd name="T64" fmla="*/ 76 w 797"/>
              <a:gd name="T65" fmla="*/ 601 h 1813"/>
              <a:gd name="T66" fmla="*/ 98 w 797"/>
              <a:gd name="T67" fmla="*/ 641 h 1813"/>
              <a:gd name="T68" fmla="*/ 120 w 797"/>
              <a:gd name="T69" fmla="*/ 681 h 1813"/>
              <a:gd name="T70" fmla="*/ 138 w 797"/>
              <a:gd name="T71" fmla="*/ 721 h 1813"/>
              <a:gd name="T72" fmla="*/ 156 w 797"/>
              <a:gd name="T73" fmla="*/ 763 h 1813"/>
              <a:gd name="T74" fmla="*/ 171 w 797"/>
              <a:gd name="T75" fmla="*/ 805 h 1813"/>
              <a:gd name="T76" fmla="*/ 185 w 797"/>
              <a:gd name="T77" fmla="*/ 849 h 1813"/>
              <a:gd name="T78" fmla="*/ 197 w 797"/>
              <a:gd name="T79" fmla="*/ 893 h 1813"/>
              <a:gd name="T80" fmla="*/ 209 w 797"/>
              <a:gd name="T81" fmla="*/ 937 h 1813"/>
              <a:gd name="T82" fmla="*/ 217 w 797"/>
              <a:gd name="T83" fmla="*/ 983 h 1813"/>
              <a:gd name="T84" fmla="*/ 225 w 797"/>
              <a:gd name="T85" fmla="*/ 1029 h 1813"/>
              <a:gd name="T86" fmla="*/ 229 w 797"/>
              <a:gd name="T87" fmla="*/ 1075 h 1813"/>
              <a:gd name="T88" fmla="*/ 233 w 797"/>
              <a:gd name="T89" fmla="*/ 1123 h 1813"/>
              <a:gd name="T90" fmla="*/ 233 w 797"/>
              <a:gd name="T91" fmla="*/ 1171 h 1813"/>
              <a:gd name="T92" fmla="*/ 233 w 797"/>
              <a:gd name="T93" fmla="*/ 1171 h 1813"/>
              <a:gd name="T94" fmla="*/ 231 w 797"/>
              <a:gd name="T95" fmla="*/ 1233 h 1813"/>
              <a:gd name="T96" fmla="*/ 227 w 797"/>
              <a:gd name="T97" fmla="*/ 1293 h 1813"/>
              <a:gd name="T98" fmla="*/ 219 w 797"/>
              <a:gd name="T99" fmla="*/ 1351 h 1813"/>
              <a:gd name="T100" fmla="*/ 207 w 797"/>
              <a:gd name="T101" fmla="*/ 1411 h 1813"/>
              <a:gd name="T102" fmla="*/ 193 w 797"/>
              <a:gd name="T103" fmla="*/ 1467 h 1813"/>
              <a:gd name="T104" fmla="*/ 175 w 797"/>
              <a:gd name="T105" fmla="*/ 1523 h 1813"/>
              <a:gd name="T106" fmla="*/ 156 w 797"/>
              <a:gd name="T107" fmla="*/ 1577 h 1813"/>
              <a:gd name="T108" fmla="*/ 134 w 797"/>
              <a:gd name="T109" fmla="*/ 1631 h 1813"/>
              <a:gd name="T110" fmla="*/ 375 w 797"/>
              <a:gd name="T111" fmla="*/ 1779 h 1813"/>
              <a:gd name="T112" fmla="*/ 669 w 797"/>
              <a:gd name="T113" fmla="*/ 1813 h 1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7" h="1813">
                <a:moveTo>
                  <a:pt x="669" y="1813"/>
                </a:moveTo>
                <a:lnTo>
                  <a:pt x="669" y="1813"/>
                </a:lnTo>
                <a:lnTo>
                  <a:pt x="697" y="1737"/>
                </a:lnTo>
                <a:lnTo>
                  <a:pt x="723" y="1661"/>
                </a:lnTo>
                <a:lnTo>
                  <a:pt x="745" y="1581"/>
                </a:lnTo>
                <a:lnTo>
                  <a:pt x="763" y="1501"/>
                </a:lnTo>
                <a:lnTo>
                  <a:pt x="777" y="1421"/>
                </a:lnTo>
                <a:lnTo>
                  <a:pt x="787" y="1337"/>
                </a:lnTo>
                <a:lnTo>
                  <a:pt x="795" y="1253"/>
                </a:lnTo>
                <a:lnTo>
                  <a:pt x="797" y="1169"/>
                </a:lnTo>
                <a:lnTo>
                  <a:pt x="797" y="1169"/>
                </a:lnTo>
                <a:lnTo>
                  <a:pt x="795" y="1085"/>
                </a:lnTo>
                <a:lnTo>
                  <a:pt x="789" y="1001"/>
                </a:lnTo>
                <a:lnTo>
                  <a:pt x="777" y="919"/>
                </a:lnTo>
                <a:lnTo>
                  <a:pt x="763" y="837"/>
                </a:lnTo>
                <a:lnTo>
                  <a:pt x="745" y="757"/>
                </a:lnTo>
                <a:lnTo>
                  <a:pt x="723" y="679"/>
                </a:lnTo>
                <a:lnTo>
                  <a:pt x="699" y="603"/>
                </a:lnTo>
                <a:lnTo>
                  <a:pt x="669" y="529"/>
                </a:lnTo>
                <a:lnTo>
                  <a:pt x="637" y="455"/>
                </a:lnTo>
                <a:lnTo>
                  <a:pt x="601" y="383"/>
                </a:lnTo>
                <a:lnTo>
                  <a:pt x="563" y="315"/>
                </a:lnTo>
                <a:lnTo>
                  <a:pt x="521" y="246"/>
                </a:lnTo>
                <a:lnTo>
                  <a:pt x="475" y="182"/>
                </a:lnTo>
                <a:lnTo>
                  <a:pt x="427" y="118"/>
                </a:lnTo>
                <a:lnTo>
                  <a:pt x="377" y="58"/>
                </a:lnTo>
                <a:lnTo>
                  <a:pt x="323" y="0"/>
                </a:lnTo>
                <a:lnTo>
                  <a:pt x="207" y="286"/>
                </a:lnTo>
                <a:lnTo>
                  <a:pt x="0" y="491"/>
                </a:lnTo>
                <a:lnTo>
                  <a:pt x="0" y="491"/>
                </a:lnTo>
                <a:lnTo>
                  <a:pt x="26" y="527"/>
                </a:lnTo>
                <a:lnTo>
                  <a:pt x="52" y="563"/>
                </a:lnTo>
                <a:lnTo>
                  <a:pt x="76" y="601"/>
                </a:lnTo>
                <a:lnTo>
                  <a:pt x="98" y="641"/>
                </a:lnTo>
                <a:lnTo>
                  <a:pt x="120" y="681"/>
                </a:lnTo>
                <a:lnTo>
                  <a:pt x="138" y="721"/>
                </a:lnTo>
                <a:lnTo>
                  <a:pt x="156" y="763"/>
                </a:lnTo>
                <a:lnTo>
                  <a:pt x="171" y="805"/>
                </a:lnTo>
                <a:lnTo>
                  <a:pt x="185" y="849"/>
                </a:lnTo>
                <a:lnTo>
                  <a:pt x="197" y="893"/>
                </a:lnTo>
                <a:lnTo>
                  <a:pt x="209" y="937"/>
                </a:lnTo>
                <a:lnTo>
                  <a:pt x="217" y="983"/>
                </a:lnTo>
                <a:lnTo>
                  <a:pt x="225" y="1029"/>
                </a:lnTo>
                <a:lnTo>
                  <a:pt x="229" y="1075"/>
                </a:lnTo>
                <a:lnTo>
                  <a:pt x="233" y="1123"/>
                </a:lnTo>
                <a:lnTo>
                  <a:pt x="233" y="1171"/>
                </a:lnTo>
                <a:lnTo>
                  <a:pt x="233" y="1171"/>
                </a:lnTo>
                <a:lnTo>
                  <a:pt x="231" y="1233"/>
                </a:lnTo>
                <a:lnTo>
                  <a:pt x="227" y="1293"/>
                </a:lnTo>
                <a:lnTo>
                  <a:pt x="219" y="1351"/>
                </a:lnTo>
                <a:lnTo>
                  <a:pt x="207" y="1411"/>
                </a:lnTo>
                <a:lnTo>
                  <a:pt x="193" y="1467"/>
                </a:lnTo>
                <a:lnTo>
                  <a:pt x="175" y="1523"/>
                </a:lnTo>
                <a:lnTo>
                  <a:pt x="156" y="1577"/>
                </a:lnTo>
                <a:lnTo>
                  <a:pt x="134" y="1631"/>
                </a:lnTo>
                <a:lnTo>
                  <a:pt x="375" y="1779"/>
                </a:lnTo>
                <a:lnTo>
                  <a:pt x="669" y="18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22"/>
          <p:cNvSpPr>
            <a:spLocks/>
          </p:cNvSpPr>
          <p:nvPr/>
        </p:nvSpPr>
        <p:spPr bwMode="auto">
          <a:xfrm>
            <a:off x="6850740" y="3030686"/>
            <a:ext cx="905967" cy="918096"/>
          </a:xfrm>
          <a:custGeom>
            <a:avLst/>
            <a:gdLst>
              <a:gd name="T0" fmla="*/ 304 w 622"/>
              <a:gd name="T1" fmla="*/ 0 h 622"/>
              <a:gd name="T2" fmla="*/ 242 w 622"/>
              <a:gd name="T3" fmla="*/ 8 h 622"/>
              <a:gd name="T4" fmla="*/ 184 w 622"/>
              <a:gd name="T5" fmla="*/ 28 h 622"/>
              <a:gd name="T6" fmla="*/ 132 w 622"/>
              <a:gd name="T7" fmla="*/ 56 h 622"/>
              <a:gd name="T8" fmla="*/ 86 w 622"/>
              <a:gd name="T9" fmla="*/ 96 h 622"/>
              <a:gd name="T10" fmla="*/ 50 w 622"/>
              <a:gd name="T11" fmla="*/ 142 h 622"/>
              <a:gd name="T12" fmla="*/ 22 w 622"/>
              <a:gd name="T13" fmla="*/ 196 h 622"/>
              <a:gd name="T14" fmla="*/ 6 w 622"/>
              <a:gd name="T15" fmla="*/ 256 h 622"/>
              <a:gd name="T16" fmla="*/ 0 w 622"/>
              <a:gd name="T17" fmla="*/ 318 h 622"/>
              <a:gd name="T18" fmla="*/ 2 w 622"/>
              <a:gd name="T19" fmla="*/ 350 h 622"/>
              <a:gd name="T20" fmla="*/ 16 w 622"/>
              <a:gd name="T21" fmla="*/ 410 h 622"/>
              <a:gd name="T22" fmla="*/ 42 w 622"/>
              <a:gd name="T23" fmla="*/ 466 h 622"/>
              <a:gd name="T24" fmla="*/ 76 w 622"/>
              <a:gd name="T25" fmla="*/ 514 h 622"/>
              <a:gd name="T26" fmla="*/ 118 w 622"/>
              <a:gd name="T27" fmla="*/ 556 h 622"/>
              <a:gd name="T28" fmla="*/ 170 w 622"/>
              <a:gd name="T29" fmla="*/ 588 h 622"/>
              <a:gd name="T30" fmla="*/ 226 w 622"/>
              <a:gd name="T31" fmla="*/ 610 h 622"/>
              <a:gd name="T32" fmla="*/ 286 w 622"/>
              <a:gd name="T33" fmla="*/ 622 h 622"/>
              <a:gd name="T34" fmla="*/ 318 w 622"/>
              <a:gd name="T35" fmla="*/ 622 h 622"/>
              <a:gd name="T36" fmla="*/ 380 w 622"/>
              <a:gd name="T37" fmla="*/ 614 h 622"/>
              <a:gd name="T38" fmla="*/ 438 w 622"/>
              <a:gd name="T39" fmla="*/ 596 h 622"/>
              <a:gd name="T40" fmla="*/ 492 w 622"/>
              <a:gd name="T41" fmla="*/ 566 h 622"/>
              <a:gd name="T42" fmla="*/ 536 w 622"/>
              <a:gd name="T43" fmla="*/ 526 h 622"/>
              <a:gd name="T44" fmla="*/ 574 w 622"/>
              <a:gd name="T45" fmla="*/ 480 h 622"/>
              <a:gd name="T46" fmla="*/ 600 w 622"/>
              <a:gd name="T47" fmla="*/ 426 h 622"/>
              <a:gd name="T48" fmla="*/ 618 w 622"/>
              <a:gd name="T49" fmla="*/ 366 h 622"/>
              <a:gd name="T50" fmla="*/ 622 w 622"/>
              <a:gd name="T51" fmla="*/ 304 h 622"/>
              <a:gd name="T52" fmla="*/ 620 w 622"/>
              <a:gd name="T53" fmla="*/ 272 h 622"/>
              <a:gd name="T54" fmla="*/ 606 w 622"/>
              <a:gd name="T55" fmla="*/ 212 h 622"/>
              <a:gd name="T56" fmla="*/ 582 w 622"/>
              <a:gd name="T57" fmla="*/ 156 h 622"/>
              <a:gd name="T58" fmla="*/ 548 w 622"/>
              <a:gd name="T59" fmla="*/ 108 h 622"/>
              <a:gd name="T60" fmla="*/ 504 w 622"/>
              <a:gd name="T61" fmla="*/ 66 h 622"/>
              <a:gd name="T62" fmla="*/ 454 w 622"/>
              <a:gd name="T63" fmla="*/ 34 h 622"/>
              <a:gd name="T64" fmla="*/ 398 w 622"/>
              <a:gd name="T65" fmla="*/ 12 h 622"/>
              <a:gd name="T66" fmla="*/ 336 w 622"/>
              <a:gd name="T67" fmla="*/ 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22" h="622">
                <a:moveTo>
                  <a:pt x="304" y="0"/>
                </a:moveTo>
                <a:lnTo>
                  <a:pt x="304" y="0"/>
                </a:lnTo>
                <a:lnTo>
                  <a:pt x="272" y="2"/>
                </a:lnTo>
                <a:lnTo>
                  <a:pt x="242" y="8"/>
                </a:lnTo>
                <a:lnTo>
                  <a:pt x="212" y="16"/>
                </a:lnTo>
                <a:lnTo>
                  <a:pt x="184" y="28"/>
                </a:lnTo>
                <a:lnTo>
                  <a:pt x="156" y="40"/>
                </a:lnTo>
                <a:lnTo>
                  <a:pt x="132" y="56"/>
                </a:lnTo>
                <a:lnTo>
                  <a:pt x="108" y="76"/>
                </a:lnTo>
                <a:lnTo>
                  <a:pt x="86" y="96"/>
                </a:lnTo>
                <a:lnTo>
                  <a:pt x="66" y="118"/>
                </a:lnTo>
                <a:lnTo>
                  <a:pt x="50" y="142"/>
                </a:lnTo>
                <a:lnTo>
                  <a:pt x="34" y="168"/>
                </a:lnTo>
                <a:lnTo>
                  <a:pt x="22" y="196"/>
                </a:lnTo>
                <a:lnTo>
                  <a:pt x="12" y="226"/>
                </a:lnTo>
                <a:lnTo>
                  <a:pt x="6" y="256"/>
                </a:lnTo>
                <a:lnTo>
                  <a:pt x="2" y="286"/>
                </a:lnTo>
                <a:lnTo>
                  <a:pt x="0" y="318"/>
                </a:lnTo>
                <a:lnTo>
                  <a:pt x="0" y="318"/>
                </a:lnTo>
                <a:lnTo>
                  <a:pt x="2" y="350"/>
                </a:lnTo>
                <a:lnTo>
                  <a:pt x="8" y="380"/>
                </a:lnTo>
                <a:lnTo>
                  <a:pt x="16" y="410"/>
                </a:lnTo>
                <a:lnTo>
                  <a:pt x="28" y="438"/>
                </a:lnTo>
                <a:lnTo>
                  <a:pt x="42" y="466"/>
                </a:lnTo>
                <a:lnTo>
                  <a:pt x="58" y="490"/>
                </a:lnTo>
                <a:lnTo>
                  <a:pt x="76" y="514"/>
                </a:lnTo>
                <a:lnTo>
                  <a:pt x="96" y="536"/>
                </a:lnTo>
                <a:lnTo>
                  <a:pt x="118" y="556"/>
                </a:lnTo>
                <a:lnTo>
                  <a:pt x="144" y="572"/>
                </a:lnTo>
                <a:lnTo>
                  <a:pt x="170" y="588"/>
                </a:lnTo>
                <a:lnTo>
                  <a:pt x="196" y="600"/>
                </a:lnTo>
                <a:lnTo>
                  <a:pt x="226" y="610"/>
                </a:lnTo>
                <a:lnTo>
                  <a:pt x="256" y="618"/>
                </a:lnTo>
                <a:lnTo>
                  <a:pt x="286" y="622"/>
                </a:lnTo>
                <a:lnTo>
                  <a:pt x="318" y="622"/>
                </a:lnTo>
                <a:lnTo>
                  <a:pt x="318" y="622"/>
                </a:lnTo>
                <a:lnTo>
                  <a:pt x="350" y="620"/>
                </a:lnTo>
                <a:lnTo>
                  <a:pt x="380" y="614"/>
                </a:lnTo>
                <a:lnTo>
                  <a:pt x="410" y="606"/>
                </a:lnTo>
                <a:lnTo>
                  <a:pt x="438" y="596"/>
                </a:lnTo>
                <a:lnTo>
                  <a:pt x="466" y="582"/>
                </a:lnTo>
                <a:lnTo>
                  <a:pt x="492" y="566"/>
                </a:lnTo>
                <a:lnTo>
                  <a:pt x="514" y="546"/>
                </a:lnTo>
                <a:lnTo>
                  <a:pt x="536" y="526"/>
                </a:lnTo>
                <a:lnTo>
                  <a:pt x="556" y="504"/>
                </a:lnTo>
                <a:lnTo>
                  <a:pt x="574" y="480"/>
                </a:lnTo>
                <a:lnTo>
                  <a:pt x="588" y="454"/>
                </a:lnTo>
                <a:lnTo>
                  <a:pt x="600" y="426"/>
                </a:lnTo>
                <a:lnTo>
                  <a:pt x="610" y="396"/>
                </a:lnTo>
                <a:lnTo>
                  <a:pt x="618" y="366"/>
                </a:lnTo>
                <a:lnTo>
                  <a:pt x="622" y="336"/>
                </a:lnTo>
                <a:lnTo>
                  <a:pt x="622" y="304"/>
                </a:lnTo>
                <a:lnTo>
                  <a:pt x="622" y="304"/>
                </a:lnTo>
                <a:lnTo>
                  <a:pt x="620" y="272"/>
                </a:lnTo>
                <a:lnTo>
                  <a:pt x="614" y="242"/>
                </a:lnTo>
                <a:lnTo>
                  <a:pt x="606" y="212"/>
                </a:lnTo>
                <a:lnTo>
                  <a:pt x="596" y="184"/>
                </a:lnTo>
                <a:lnTo>
                  <a:pt x="582" y="156"/>
                </a:lnTo>
                <a:lnTo>
                  <a:pt x="566" y="132"/>
                </a:lnTo>
                <a:lnTo>
                  <a:pt x="548" y="108"/>
                </a:lnTo>
                <a:lnTo>
                  <a:pt x="526" y="86"/>
                </a:lnTo>
                <a:lnTo>
                  <a:pt x="504" y="66"/>
                </a:lnTo>
                <a:lnTo>
                  <a:pt x="480" y="50"/>
                </a:lnTo>
                <a:lnTo>
                  <a:pt x="454" y="34"/>
                </a:lnTo>
                <a:lnTo>
                  <a:pt x="426" y="22"/>
                </a:lnTo>
                <a:lnTo>
                  <a:pt x="398" y="12"/>
                </a:lnTo>
                <a:lnTo>
                  <a:pt x="368" y="4"/>
                </a:lnTo>
                <a:lnTo>
                  <a:pt x="336" y="0"/>
                </a:lnTo>
                <a:lnTo>
                  <a:pt x="30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Freeform 24"/>
          <p:cNvSpPr>
            <a:spLocks/>
          </p:cNvSpPr>
          <p:nvPr/>
        </p:nvSpPr>
        <p:spPr bwMode="auto">
          <a:xfrm>
            <a:off x="6973090" y="3154673"/>
            <a:ext cx="661268" cy="670121"/>
          </a:xfrm>
          <a:custGeom>
            <a:avLst/>
            <a:gdLst>
              <a:gd name="T0" fmla="*/ 222 w 454"/>
              <a:gd name="T1" fmla="*/ 0 h 454"/>
              <a:gd name="T2" fmla="*/ 176 w 454"/>
              <a:gd name="T3" fmla="*/ 6 h 454"/>
              <a:gd name="T4" fmla="*/ 134 w 454"/>
              <a:gd name="T5" fmla="*/ 20 h 454"/>
              <a:gd name="T6" fmla="*/ 96 w 454"/>
              <a:gd name="T7" fmla="*/ 42 h 454"/>
              <a:gd name="T8" fmla="*/ 64 w 454"/>
              <a:gd name="T9" fmla="*/ 70 h 454"/>
              <a:gd name="T10" fmla="*/ 36 w 454"/>
              <a:gd name="T11" fmla="*/ 104 h 454"/>
              <a:gd name="T12" fmla="*/ 16 w 454"/>
              <a:gd name="T13" fmla="*/ 144 h 454"/>
              <a:gd name="T14" fmla="*/ 4 w 454"/>
              <a:gd name="T15" fmla="*/ 186 h 454"/>
              <a:gd name="T16" fmla="*/ 0 w 454"/>
              <a:gd name="T17" fmla="*/ 232 h 454"/>
              <a:gd name="T18" fmla="*/ 2 w 454"/>
              <a:gd name="T19" fmla="*/ 256 h 454"/>
              <a:gd name="T20" fmla="*/ 12 w 454"/>
              <a:gd name="T21" fmla="*/ 300 h 454"/>
              <a:gd name="T22" fmla="*/ 30 w 454"/>
              <a:gd name="T23" fmla="*/ 340 h 454"/>
              <a:gd name="T24" fmla="*/ 56 w 454"/>
              <a:gd name="T25" fmla="*/ 376 h 454"/>
              <a:gd name="T26" fmla="*/ 88 w 454"/>
              <a:gd name="T27" fmla="*/ 406 h 454"/>
              <a:gd name="T28" fmla="*/ 124 w 454"/>
              <a:gd name="T29" fmla="*/ 428 h 454"/>
              <a:gd name="T30" fmla="*/ 164 w 454"/>
              <a:gd name="T31" fmla="*/ 446 h 454"/>
              <a:gd name="T32" fmla="*/ 210 w 454"/>
              <a:gd name="T33" fmla="*/ 454 h 454"/>
              <a:gd name="T34" fmla="*/ 232 w 454"/>
              <a:gd name="T35" fmla="*/ 454 h 454"/>
              <a:gd name="T36" fmla="*/ 278 w 454"/>
              <a:gd name="T37" fmla="*/ 448 h 454"/>
              <a:gd name="T38" fmla="*/ 320 w 454"/>
              <a:gd name="T39" fmla="*/ 434 h 454"/>
              <a:gd name="T40" fmla="*/ 358 w 454"/>
              <a:gd name="T41" fmla="*/ 412 h 454"/>
              <a:gd name="T42" fmla="*/ 392 w 454"/>
              <a:gd name="T43" fmla="*/ 384 h 454"/>
              <a:gd name="T44" fmla="*/ 418 w 454"/>
              <a:gd name="T45" fmla="*/ 350 h 454"/>
              <a:gd name="T46" fmla="*/ 438 w 454"/>
              <a:gd name="T47" fmla="*/ 310 h 454"/>
              <a:gd name="T48" fmla="*/ 450 w 454"/>
              <a:gd name="T49" fmla="*/ 268 h 454"/>
              <a:gd name="T50" fmla="*/ 454 w 454"/>
              <a:gd name="T51" fmla="*/ 222 h 454"/>
              <a:gd name="T52" fmla="*/ 452 w 454"/>
              <a:gd name="T53" fmla="*/ 198 h 454"/>
              <a:gd name="T54" fmla="*/ 442 w 454"/>
              <a:gd name="T55" fmla="*/ 154 h 454"/>
              <a:gd name="T56" fmla="*/ 424 w 454"/>
              <a:gd name="T57" fmla="*/ 114 h 454"/>
              <a:gd name="T58" fmla="*/ 400 w 454"/>
              <a:gd name="T59" fmla="*/ 78 h 454"/>
              <a:gd name="T60" fmla="*/ 368 w 454"/>
              <a:gd name="T61" fmla="*/ 48 h 454"/>
              <a:gd name="T62" fmla="*/ 332 w 454"/>
              <a:gd name="T63" fmla="*/ 26 h 454"/>
              <a:gd name="T64" fmla="*/ 290 w 454"/>
              <a:gd name="T65" fmla="*/ 8 h 454"/>
              <a:gd name="T66" fmla="*/ 246 w 454"/>
              <a:gd name="T67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54" h="454">
                <a:moveTo>
                  <a:pt x="222" y="0"/>
                </a:moveTo>
                <a:lnTo>
                  <a:pt x="222" y="0"/>
                </a:lnTo>
                <a:lnTo>
                  <a:pt x="200" y="2"/>
                </a:lnTo>
                <a:lnTo>
                  <a:pt x="176" y="6"/>
                </a:lnTo>
                <a:lnTo>
                  <a:pt x="156" y="12"/>
                </a:lnTo>
                <a:lnTo>
                  <a:pt x="134" y="20"/>
                </a:lnTo>
                <a:lnTo>
                  <a:pt x="114" y="30"/>
                </a:lnTo>
                <a:lnTo>
                  <a:pt x="96" y="42"/>
                </a:lnTo>
                <a:lnTo>
                  <a:pt x="80" y="56"/>
                </a:lnTo>
                <a:lnTo>
                  <a:pt x="64" y="70"/>
                </a:lnTo>
                <a:lnTo>
                  <a:pt x="50" y="86"/>
                </a:lnTo>
                <a:lnTo>
                  <a:pt x="36" y="104"/>
                </a:lnTo>
                <a:lnTo>
                  <a:pt x="26" y="124"/>
                </a:lnTo>
                <a:lnTo>
                  <a:pt x="16" y="144"/>
                </a:lnTo>
                <a:lnTo>
                  <a:pt x="10" y="164"/>
                </a:lnTo>
                <a:lnTo>
                  <a:pt x="4" y="186"/>
                </a:lnTo>
                <a:lnTo>
                  <a:pt x="2" y="208"/>
                </a:lnTo>
                <a:lnTo>
                  <a:pt x="0" y="232"/>
                </a:lnTo>
                <a:lnTo>
                  <a:pt x="0" y="232"/>
                </a:lnTo>
                <a:lnTo>
                  <a:pt x="2" y="256"/>
                </a:lnTo>
                <a:lnTo>
                  <a:pt x="6" y="278"/>
                </a:lnTo>
                <a:lnTo>
                  <a:pt x="12" y="300"/>
                </a:lnTo>
                <a:lnTo>
                  <a:pt x="20" y="320"/>
                </a:lnTo>
                <a:lnTo>
                  <a:pt x="30" y="340"/>
                </a:lnTo>
                <a:lnTo>
                  <a:pt x="42" y="358"/>
                </a:lnTo>
                <a:lnTo>
                  <a:pt x="56" y="376"/>
                </a:lnTo>
                <a:lnTo>
                  <a:pt x="70" y="392"/>
                </a:lnTo>
                <a:lnTo>
                  <a:pt x="88" y="406"/>
                </a:lnTo>
                <a:lnTo>
                  <a:pt x="104" y="418"/>
                </a:lnTo>
                <a:lnTo>
                  <a:pt x="124" y="428"/>
                </a:lnTo>
                <a:lnTo>
                  <a:pt x="144" y="438"/>
                </a:lnTo>
                <a:lnTo>
                  <a:pt x="164" y="446"/>
                </a:lnTo>
                <a:lnTo>
                  <a:pt x="186" y="450"/>
                </a:lnTo>
                <a:lnTo>
                  <a:pt x="210" y="454"/>
                </a:lnTo>
                <a:lnTo>
                  <a:pt x="232" y="454"/>
                </a:lnTo>
                <a:lnTo>
                  <a:pt x="232" y="454"/>
                </a:lnTo>
                <a:lnTo>
                  <a:pt x="256" y="452"/>
                </a:lnTo>
                <a:lnTo>
                  <a:pt x="278" y="448"/>
                </a:lnTo>
                <a:lnTo>
                  <a:pt x="300" y="442"/>
                </a:lnTo>
                <a:lnTo>
                  <a:pt x="320" y="434"/>
                </a:lnTo>
                <a:lnTo>
                  <a:pt x="340" y="424"/>
                </a:lnTo>
                <a:lnTo>
                  <a:pt x="358" y="412"/>
                </a:lnTo>
                <a:lnTo>
                  <a:pt x="376" y="398"/>
                </a:lnTo>
                <a:lnTo>
                  <a:pt x="392" y="384"/>
                </a:lnTo>
                <a:lnTo>
                  <a:pt x="406" y="368"/>
                </a:lnTo>
                <a:lnTo>
                  <a:pt x="418" y="350"/>
                </a:lnTo>
                <a:lnTo>
                  <a:pt x="430" y="330"/>
                </a:lnTo>
                <a:lnTo>
                  <a:pt x="438" y="310"/>
                </a:lnTo>
                <a:lnTo>
                  <a:pt x="446" y="290"/>
                </a:lnTo>
                <a:lnTo>
                  <a:pt x="450" y="268"/>
                </a:lnTo>
                <a:lnTo>
                  <a:pt x="454" y="246"/>
                </a:lnTo>
                <a:lnTo>
                  <a:pt x="454" y="222"/>
                </a:lnTo>
                <a:lnTo>
                  <a:pt x="454" y="222"/>
                </a:lnTo>
                <a:lnTo>
                  <a:pt x="452" y="198"/>
                </a:lnTo>
                <a:lnTo>
                  <a:pt x="448" y="176"/>
                </a:lnTo>
                <a:lnTo>
                  <a:pt x="442" y="154"/>
                </a:lnTo>
                <a:lnTo>
                  <a:pt x="434" y="134"/>
                </a:lnTo>
                <a:lnTo>
                  <a:pt x="424" y="114"/>
                </a:lnTo>
                <a:lnTo>
                  <a:pt x="412" y="96"/>
                </a:lnTo>
                <a:lnTo>
                  <a:pt x="400" y="78"/>
                </a:lnTo>
                <a:lnTo>
                  <a:pt x="384" y="64"/>
                </a:lnTo>
                <a:lnTo>
                  <a:pt x="368" y="48"/>
                </a:lnTo>
                <a:lnTo>
                  <a:pt x="350" y="36"/>
                </a:lnTo>
                <a:lnTo>
                  <a:pt x="332" y="26"/>
                </a:lnTo>
                <a:lnTo>
                  <a:pt x="310" y="16"/>
                </a:lnTo>
                <a:lnTo>
                  <a:pt x="290" y="8"/>
                </a:lnTo>
                <a:lnTo>
                  <a:pt x="268" y="4"/>
                </a:lnTo>
                <a:lnTo>
                  <a:pt x="246" y="0"/>
                </a:lnTo>
                <a:lnTo>
                  <a:pt x="2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66" name="Freeform 26"/>
          <p:cNvSpPr>
            <a:spLocks/>
          </p:cNvSpPr>
          <p:nvPr/>
        </p:nvSpPr>
        <p:spPr bwMode="auto">
          <a:xfrm>
            <a:off x="5547139" y="472711"/>
            <a:ext cx="904511" cy="918096"/>
          </a:xfrm>
          <a:custGeom>
            <a:avLst/>
            <a:gdLst>
              <a:gd name="T0" fmla="*/ 304 w 621"/>
              <a:gd name="T1" fmla="*/ 0 h 622"/>
              <a:gd name="T2" fmla="*/ 240 w 621"/>
              <a:gd name="T3" fmla="*/ 8 h 622"/>
              <a:gd name="T4" fmla="*/ 182 w 621"/>
              <a:gd name="T5" fmla="*/ 28 h 622"/>
              <a:gd name="T6" fmla="*/ 130 w 621"/>
              <a:gd name="T7" fmla="*/ 58 h 622"/>
              <a:gd name="T8" fmla="*/ 86 w 621"/>
              <a:gd name="T9" fmla="*/ 96 h 622"/>
              <a:gd name="T10" fmla="*/ 48 w 621"/>
              <a:gd name="T11" fmla="*/ 144 h 622"/>
              <a:gd name="T12" fmla="*/ 22 w 621"/>
              <a:gd name="T13" fmla="*/ 196 h 622"/>
              <a:gd name="T14" fmla="*/ 4 w 621"/>
              <a:gd name="T15" fmla="*/ 256 h 622"/>
              <a:gd name="T16" fmla="*/ 0 w 621"/>
              <a:gd name="T17" fmla="*/ 318 h 622"/>
              <a:gd name="T18" fmla="*/ 2 w 621"/>
              <a:gd name="T19" fmla="*/ 350 h 622"/>
              <a:gd name="T20" fmla="*/ 16 w 621"/>
              <a:gd name="T21" fmla="*/ 410 h 622"/>
              <a:gd name="T22" fmla="*/ 40 w 621"/>
              <a:gd name="T23" fmla="*/ 466 h 622"/>
              <a:gd name="T24" fmla="*/ 74 w 621"/>
              <a:gd name="T25" fmla="*/ 514 h 622"/>
              <a:gd name="T26" fmla="*/ 118 w 621"/>
              <a:gd name="T27" fmla="*/ 556 h 622"/>
              <a:gd name="T28" fmla="*/ 168 w 621"/>
              <a:gd name="T29" fmla="*/ 588 h 622"/>
              <a:gd name="T30" fmla="*/ 224 w 621"/>
              <a:gd name="T31" fmla="*/ 610 h 622"/>
              <a:gd name="T32" fmla="*/ 286 w 621"/>
              <a:gd name="T33" fmla="*/ 622 h 622"/>
              <a:gd name="T34" fmla="*/ 318 w 621"/>
              <a:gd name="T35" fmla="*/ 622 h 622"/>
              <a:gd name="T36" fmla="*/ 380 w 621"/>
              <a:gd name="T37" fmla="*/ 616 h 622"/>
              <a:gd name="T38" fmla="*/ 438 w 621"/>
              <a:gd name="T39" fmla="*/ 596 h 622"/>
              <a:gd name="T40" fmla="*/ 490 w 621"/>
              <a:gd name="T41" fmla="*/ 566 h 622"/>
              <a:gd name="T42" fmla="*/ 536 w 621"/>
              <a:gd name="T43" fmla="*/ 526 h 622"/>
              <a:gd name="T44" fmla="*/ 572 w 621"/>
              <a:gd name="T45" fmla="*/ 480 h 622"/>
              <a:gd name="T46" fmla="*/ 599 w 621"/>
              <a:gd name="T47" fmla="*/ 426 h 622"/>
              <a:gd name="T48" fmla="*/ 615 w 621"/>
              <a:gd name="T49" fmla="*/ 368 h 622"/>
              <a:gd name="T50" fmla="*/ 621 w 621"/>
              <a:gd name="T51" fmla="*/ 304 h 622"/>
              <a:gd name="T52" fmla="*/ 619 w 621"/>
              <a:gd name="T53" fmla="*/ 272 h 622"/>
              <a:gd name="T54" fmla="*/ 605 w 621"/>
              <a:gd name="T55" fmla="*/ 212 h 622"/>
              <a:gd name="T56" fmla="*/ 579 w 621"/>
              <a:gd name="T57" fmla="*/ 158 h 622"/>
              <a:gd name="T58" fmla="*/ 546 w 621"/>
              <a:gd name="T59" fmla="*/ 108 h 622"/>
              <a:gd name="T60" fmla="*/ 504 w 621"/>
              <a:gd name="T61" fmla="*/ 68 h 622"/>
              <a:gd name="T62" fmla="*/ 452 w 621"/>
              <a:gd name="T63" fmla="*/ 34 h 622"/>
              <a:gd name="T64" fmla="*/ 396 w 621"/>
              <a:gd name="T65" fmla="*/ 12 h 622"/>
              <a:gd name="T66" fmla="*/ 336 w 621"/>
              <a:gd name="T67" fmla="*/ 2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21" h="622">
                <a:moveTo>
                  <a:pt x="304" y="0"/>
                </a:moveTo>
                <a:lnTo>
                  <a:pt x="304" y="0"/>
                </a:lnTo>
                <a:lnTo>
                  <a:pt x="272" y="2"/>
                </a:lnTo>
                <a:lnTo>
                  <a:pt x="240" y="8"/>
                </a:lnTo>
                <a:lnTo>
                  <a:pt x="212" y="16"/>
                </a:lnTo>
                <a:lnTo>
                  <a:pt x="182" y="28"/>
                </a:lnTo>
                <a:lnTo>
                  <a:pt x="156" y="42"/>
                </a:lnTo>
                <a:lnTo>
                  <a:pt x="130" y="58"/>
                </a:lnTo>
                <a:lnTo>
                  <a:pt x="108" y="76"/>
                </a:lnTo>
                <a:lnTo>
                  <a:pt x="86" y="96"/>
                </a:lnTo>
                <a:lnTo>
                  <a:pt x="66" y="120"/>
                </a:lnTo>
                <a:lnTo>
                  <a:pt x="48" y="144"/>
                </a:lnTo>
                <a:lnTo>
                  <a:pt x="34" y="170"/>
                </a:lnTo>
                <a:lnTo>
                  <a:pt x="22" y="196"/>
                </a:lnTo>
                <a:lnTo>
                  <a:pt x="12" y="226"/>
                </a:lnTo>
                <a:lnTo>
                  <a:pt x="4" y="256"/>
                </a:lnTo>
                <a:lnTo>
                  <a:pt x="0" y="286"/>
                </a:lnTo>
                <a:lnTo>
                  <a:pt x="0" y="318"/>
                </a:lnTo>
                <a:lnTo>
                  <a:pt x="0" y="318"/>
                </a:lnTo>
                <a:lnTo>
                  <a:pt x="2" y="350"/>
                </a:lnTo>
                <a:lnTo>
                  <a:pt x="8" y="382"/>
                </a:lnTo>
                <a:lnTo>
                  <a:pt x="16" y="410"/>
                </a:lnTo>
                <a:lnTo>
                  <a:pt x="26" y="440"/>
                </a:lnTo>
                <a:lnTo>
                  <a:pt x="40" y="466"/>
                </a:lnTo>
                <a:lnTo>
                  <a:pt x="56" y="492"/>
                </a:lnTo>
                <a:lnTo>
                  <a:pt x="74" y="514"/>
                </a:lnTo>
                <a:lnTo>
                  <a:pt x="96" y="536"/>
                </a:lnTo>
                <a:lnTo>
                  <a:pt x="118" y="556"/>
                </a:lnTo>
                <a:lnTo>
                  <a:pt x="142" y="574"/>
                </a:lnTo>
                <a:lnTo>
                  <a:pt x="168" y="588"/>
                </a:lnTo>
                <a:lnTo>
                  <a:pt x="196" y="602"/>
                </a:lnTo>
                <a:lnTo>
                  <a:pt x="224" y="610"/>
                </a:lnTo>
                <a:lnTo>
                  <a:pt x="254" y="618"/>
                </a:lnTo>
                <a:lnTo>
                  <a:pt x="286" y="622"/>
                </a:lnTo>
                <a:lnTo>
                  <a:pt x="318" y="622"/>
                </a:lnTo>
                <a:lnTo>
                  <a:pt x="318" y="622"/>
                </a:lnTo>
                <a:lnTo>
                  <a:pt x="350" y="620"/>
                </a:lnTo>
                <a:lnTo>
                  <a:pt x="380" y="616"/>
                </a:lnTo>
                <a:lnTo>
                  <a:pt x="410" y="606"/>
                </a:lnTo>
                <a:lnTo>
                  <a:pt x="438" y="596"/>
                </a:lnTo>
                <a:lnTo>
                  <a:pt x="464" y="582"/>
                </a:lnTo>
                <a:lnTo>
                  <a:pt x="490" y="566"/>
                </a:lnTo>
                <a:lnTo>
                  <a:pt x="514" y="548"/>
                </a:lnTo>
                <a:lnTo>
                  <a:pt x="536" y="526"/>
                </a:lnTo>
                <a:lnTo>
                  <a:pt x="556" y="504"/>
                </a:lnTo>
                <a:lnTo>
                  <a:pt x="572" y="480"/>
                </a:lnTo>
                <a:lnTo>
                  <a:pt x="587" y="454"/>
                </a:lnTo>
                <a:lnTo>
                  <a:pt x="599" y="426"/>
                </a:lnTo>
                <a:lnTo>
                  <a:pt x="609" y="398"/>
                </a:lnTo>
                <a:lnTo>
                  <a:pt x="615" y="368"/>
                </a:lnTo>
                <a:lnTo>
                  <a:pt x="619" y="336"/>
                </a:lnTo>
                <a:lnTo>
                  <a:pt x="621" y="304"/>
                </a:lnTo>
                <a:lnTo>
                  <a:pt x="621" y="304"/>
                </a:lnTo>
                <a:lnTo>
                  <a:pt x="619" y="272"/>
                </a:lnTo>
                <a:lnTo>
                  <a:pt x="613" y="242"/>
                </a:lnTo>
                <a:lnTo>
                  <a:pt x="605" y="212"/>
                </a:lnTo>
                <a:lnTo>
                  <a:pt x="593" y="184"/>
                </a:lnTo>
                <a:lnTo>
                  <a:pt x="579" y="158"/>
                </a:lnTo>
                <a:lnTo>
                  <a:pt x="564" y="132"/>
                </a:lnTo>
                <a:lnTo>
                  <a:pt x="546" y="108"/>
                </a:lnTo>
                <a:lnTo>
                  <a:pt x="526" y="86"/>
                </a:lnTo>
                <a:lnTo>
                  <a:pt x="504" y="68"/>
                </a:lnTo>
                <a:lnTo>
                  <a:pt x="478" y="50"/>
                </a:lnTo>
                <a:lnTo>
                  <a:pt x="452" y="34"/>
                </a:lnTo>
                <a:lnTo>
                  <a:pt x="426" y="22"/>
                </a:lnTo>
                <a:lnTo>
                  <a:pt x="396" y="12"/>
                </a:lnTo>
                <a:lnTo>
                  <a:pt x="366" y="6"/>
                </a:lnTo>
                <a:lnTo>
                  <a:pt x="336" y="2"/>
                </a:lnTo>
                <a:lnTo>
                  <a:pt x="30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5"/>
          <p:cNvSpPr>
            <a:spLocks/>
          </p:cNvSpPr>
          <p:nvPr/>
        </p:nvSpPr>
        <p:spPr bwMode="auto">
          <a:xfrm>
            <a:off x="3708988" y="643931"/>
            <a:ext cx="2742662" cy="1321055"/>
          </a:xfrm>
          <a:custGeom>
            <a:avLst/>
            <a:gdLst>
              <a:gd name="T0" fmla="*/ 1883 w 1883"/>
              <a:gd name="T1" fmla="*/ 402 h 895"/>
              <a:gd name="T2" fmla="*/ 1770 w 1883"/>
              <a:gd name="T3" fmla="*/ 312 h 895"/>
              <a:gd name="T4" fmla="*/ 1648 w 1883"/>
              <a:gd name="T5" fmla="*/ 232 h 895"/>
              <a:gd name="T6" fmla="*/ 1520 w 1883"/>
              <a:gd name="T7" fmla="*/ 164 h 895"/>
              <a:gd name="T8" fmla="*/ 1386 w 1883"/>
              <a:gd name="T9" fmla="*/ 106 h 895"/>
              <a:gd name="T10" fmla="*/ 1244 w 1883"/>
              <a:gd name="T11" fmla="*/ 60 h 895"/>
              <a:gd name="T12" fmla="*/ 1100 w 1883"/>
              <a:gd name="T13" fmla="*/ 26 h 895"/>
              <a:gd name="T14" fmla="*/ 948 w 1883"/>
              <a:gd name="T15" fmla="*/ 6 h 895"/>
              <a:gd name="T16" fmla="*/ 794 w 1883"/>
              <a:gd name="T17" fmla="*/ 0 h 895"/>
              <a:gd name="T18" fmla="*/ 740 w 1883"/>
              <a:gd name="T19" fmla="*/ 0 h 895"/>
              <a:gd name="T20" fmla="*/ 634 w 1883"/>
              <a:gd name="T21" fmla="*/ 6 h 895"/>
              <a:gd name="T22" fmla="*/ 530 w 1883"/>
              <a:gd name="T23" fmla="*/ 20 h 895"/>
              <a:gd name="T24" fmla="*/ 428 w 1883"/>
              <a:gd name="T25" fmla="*/ 40 h 895"/>
              <a:gd name="T26" fmla="*/ 328 w 1883"/>
              <a:gd name="T27" fmla="*/ 64 h 895"/>
              <a:gd name="T28" fmla="*/ 230 w 1883"/>
              <a:gd name="T29" fmla="*/ 96 h 895"/>
              <a:gd name="T30" fmla="*/ 136 w 1883"/>
              <a:gd name="T31" fmla="*/ 134 h 895"/>
              <a:gd name="T32" fmla="*/ 44 w 1883"/>
              <a:gd name="T33" fmla="*/ 176 h 895"/>
              <a:gd name="T34" fmla="*/ 216 w 1883"/>
              <a:gd name="T35" fmla="*/ 428 h 895"/>
              <a:gd name="T36" fmla="*/ 312 w 1883"/>
              <a:gd name="T37" fmla="*/ 690 h 895"/>
              <a:gd name="T38" fmla="*/ 426 w 1883"/>
              <a:gd name="T39" fmla="*/ 640 h 895"/>
              <a:gd name="T40" fmla="*/ 548 w 1883"/>
              <a:gd name="T41" fmla="*/ 604 h 895"/>
              <a:gd name="T42" fmla="*/ 674 w 1883"/>
              <a:gd name="T43" fmla="*/ 582 h 895"/>
              <a:gd name="T44" fmla="*/ 804 w 1883"/>
              <a:gd name="T45" fmla="*/ 574 h 895"/>
              <a:gd name="T46" fmla="*/ 860 w 1883"/>
              <a:gd name="T47" fmla="*/ 574 h 895"/>
              <a:gd name="T48" fmla="*/ 972 w 1883"/>
              <a:gd name="T49" fmla="*/ 586 h 895"/>
              <a:gd name="T50" fmla="*/ 1078 w 1883"/>
              <a:gd name="T51" fmla="*/ 608 h 895"/>
              <a:gd name="T52" fmla="*/ 1182 w 1883"/>
              <a:gd name="T53" fmla="*/ 640 h 895"/>
              <a:gd name="T54" fmla="*/ 1280 w 1883"/>
              <a:gd name="T55" fmla="*/ 682 h 895"/>
              <a:gd name="T56" fmla="*/ 1374 w 1883"/>
              <a:gd name="T57" fmla="*/ 732 h 895"/>
              <a:gd name="T58" fmla="*/ 1462 w 1883"/>
              <a:gd name="T59" fmla="*/ 792 h 895"/>
              <a:gd name="T60" fmla="*/ 1544 w 1883"/>
              <a:gd name="T61" fmla="*/ 859 h 895"/>
              <a:gd name="T62" fmla="*/ 1764 w 1883"/>
              <a:gd name="T63" fmla="*/ 714 h 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83" h="895">
                <a:moveTo>
                  <a:pt x="1883" y="402"/>
                </a:moveTo>
                <a:lnTo>
                  <a:pt x="1883" y="402"/>
                </a:lnTo>
                <a:lnTo>
                  <a:pt x="1828" y="356"/>
                </a:lnTo>
                <a:lnTo>
                  <a:pt x="1770" y="312"/>
                </a:lnTo>
                <a:lnTo>
                  <a:pt x="1710" y="272"/>
                </a:lnTo>
                <a:lnTo>
                  <a:pt x="1648" y="232"/>
                </a:lnTo>
                <a:lnTo>
                  <a:pt x="1586" y="198"/>
                </a:lnTo>
                <a:lnTo>
                  <a:pt x="1520" y="164"/>
                </a:lnTo>
                <a:lnTo>
                  <a:pt x="1454" y="134"/>
                </a:lnTo>
                <a:lnTo>
                  <a:pt x="1386" y="106"/>
                </a:lnTo>
                <a:lnTo>
                  <a:pt x="1316" y="82"/>
                </a:lnTo>
                <a:lnTo>
                  <a:pt x="1244" y="60"/>
                </a:lnTo>
                <a:lnTo>
                  <a:pt x="1172" y="42"/>
                </a:lnTo>
                <a:lnTo>
                  <a:pt x="1100" y="26"/>
                </a:lnTo>
                <a:lnTo>
                  <a:pt x="1024" y="14"/>
                </a:lnTo>
                <a:lnTo>
                  <a:pt x="948" y="6"/>
                </a:lnTo>
                <a:lnTo>
                  <a:pt x="872" y="0"/>
                </a:lnTo>
                <a:lnTo>
                  <a:pt x="794" y="0"/>
                </a:lnTo>
                <a:lnTo>
                  <a:pt x="794" y="0"/>
                </a:lnTo>
                <a:lnTo>
                  <a:pt x="740" y="0"/>
                </a:lnTo>
                <a:lnTo>
                  <a:pt x="688" y="2"/>
                </a:lnTo>
                <a:lnTo>
                  <a:pt x="634" y="6"/>
                </a:lnTo>
                <a:lnTo>
                  <a:pt x="582" y="12"/>
                </a:lnTo>
                <a:lnTo>
                  <a:pt x="530" y="20"/>
                </a:lnTo>
                <a:lnTo>
                  <a:pt x="480" y="28"/>
                </a:lnTo>
                <a:lnTo>
                  <a:pt x="428" y="40"/>
                </a:lnTo>
                <a:lnTo>
                  <a:pt x="378" y="52"/>
                </a:lnTo>
                <a:lnTo>
                  <a:pt x="328" y="64"/>
                </a:lnTo>
                <a:lnTo>
                  <a:pt x="280" y="80"/>
                </a:lnTo>
                <a:lnTo>
                  <a:pt x="230" y="96"/>
                </a:lnTo>
                <a:lnTo>
                  <a:pt x="184" y="114"/>
                </a:lnTo>
                <a:lnTo>
                  <a:pt x="136" y="134"/>
                </a:lnTo>
                <a:lnTo>
                  <a:pt x="90" y="154"/>
                </a:lnTo>
                <a:lnTo>
                  <a:pt x="44" y="176"/>
                </a:lnTo>
                <a:lnTo>
                  <a:pt x="0" y="200"/>
                </a:lnTo>
                <a:lnTo>
                  <a:pt x="216" y="428"/>
                </a:lnTo>
                <a:lnTo>
                  <a:pt x="312" y="690"/>
                </a:lnTo>
                <a:lnTo>
                  <a:pt x="312" y="690"/>
                </a:lnTo>
                <a:lnTo>
                  <a:pt x="368" y="664"/>
                </a:lnTo>
                <a:lnTo>
                  <a:pt x="426" y="640"/>
                </a:lnTo>
                <a:lnTo>
                  <a:pt x="486" y="620"/>
                </a:lnTo>
                <a:lnTo>
                  <a:pt x="548" y="604"/>
                </a:lnTo>
                <a:lnTo>
                  <a:pt x="610" y="590"/>
                </a:lnTo>
                <a:lnTo>
                  <a:pt x="674" y="582"/>
                </a:lnTo>
                <a:lnTo>
                  <a:pt x="738" y="576"/>
                </a:lnTo>
                <a:lnTo>
                  <a:pt x="804" y="574"/>
                </a:lnTo>
                <a:lnTo>
                  <a:pt x="804" y="574"/>
                </a:lnTo>
                <a:lnTo>
                  <a:pt x="860" y="574"/>
                </a:lnTo>
                <a:lnTo>
                  <a:pt x="916" y="580"/>
                </a:lnTo>
                <a:lnTo>
                  <a:pt x="972" y="586"/>
                </a:lnTo>
                <a:lnTo>
                  <a:pt x="1026" y="596"/>
                </a:lnTo>
                <a:lnTo>
                  <a:pt x="1078" y="608"/>
                </a:lnTo>
                <a:lnTo>
                  <a:pt x="1130" y="622"/>
                </a:lnTo>
                <a:lnTo>
                  <a:pt x="1182" y="640"/>
                </a:lnTo>
                <a:lnTo>
                  <a:pt x="1232" y="660"/>
                </a:lnTo>
                <a:lnTo>
                  <a:pt x="1280" y="682"/>
                </a:lnTo>
                <a:lnTo>
                  <a:pt x="1328" y="706"/>
                </a:lnTo>
                <a:lnTo>
                  <a:pt x="1374" y="732"/>
                </a:lnTo>
                <a:lnTo>
                  <a:pt x="1418" y="760"/>
                </a:lnTo>
                <a:lnTo>
                  <a:pt x="1462" y="792"/>
                </a:lnTo>
                <a:lnTo>
                  <a:pt x="1504" y="825"/>
                </a:lnTo>
                <a:lnTo>
                  <a:pt x="1544" y="859"/>
                </a:lnTo>
                <a:lnTo>
                  <a:pt x="1582" y="895"/>
                </a:lnTo>
                <a:lnTo>
                  <a:pt x="1764" y="714"/>
                </a:lnTo>
                <a:lnTo>
                  <a:pt x="1883" y="4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28"/>
          <p:cNvSpPr>
            <a:spLocks/>
          </p:cNvSpPr>
          <p:nvPr/>
        </p:nvSpPr>
        <p:spPr bwMode="auto">
          <a:xfrm>
            <a:off x="5669488" y="596698"/>
            <a:ext cx="661268" cy="670121"/>
          </a:xfrm>
          <a:custGeom>
            <a:avLst/>
            <a:gdLst>
              <a:gd name="T0" fmla="*/ 222 w 454"/>
              <a:gd name="T1" fmla="*/ 0 h 454"/>
              <a:gd name="T2" fmla="*/ 176 w 454"/>
              <a:gd name="T3" fmla="*/ 6 h 454"/>
              <a:gd name="T4" fmla="*/ 134 w 454"/>
              <a:gd name="T5" fmla="*/ 20 h 454"/>
              <a:gd name="T6" fmla="*/ 96 w 454"/>
              <a:gd name="T7" fmla="*/ 42 h 454"/>
              <a:gd name="T8" fmla="*/ 62 w 454"/>
              <a:gd name="T9" fmla="*/ 70 h 454"/>
              <a:gd name="T10" fmla="*/ 36 w 454"/>
              <a:gd name="T11" fmla="*/ 106 h 454"/>
              <a:gd name="T12" fmla="*/ 16 w 454"/>
              <a:gd name="T13" fmla="*/ 144 h 454"/>
              <a:gd name="T14" fmla="*/ 4 w 454"/>
              <a:gd name="T15" fmla="*/ 186 h 454"/>
              <a:gd name="T16" fmla="*/ 0 w 454"/>
              <a:gd name="T17" fmla="*/ 232 h 454"/>
              <a:gd name="T18" fmla="*/ 2 w 454"/>
              <a:gd name="T19" fmla="*/ 256 h 454"/>
              <a:gd name="T20" fmla="*/ 12 w 454"/>
              <a:gd name="T21" fmla="*/ 300 h 454"/>
              <a:gd name="T22" fmla="*/ 30 w 454"/>
              <a:gd name="T23" fmla="*/ 340 h 454"/>
              <a:gd name="T24" fmla="*/ 54 w 454"/>
              <a:gd name="T25" fmla="*/ 376 h 454"/>
              <a:gd name="T26" fmla="*/ 86 w 454"/>
              <a:gd name="T27" fmla="*/ 406 h 454"/>
              <a:gd name="T28" fmla="*/ 122 w 454"/>
              <a:gd name="T29" fmla="*/ 430 h 454"/>
              <a:gd name="T30" fmla="*/ 164 w 454"/>
              <a:gd name="T31" fmla="*/ 446 h 454"/>
              <a:gd name="T32" fmla="*/ 208 w 454"/>
              <a:gd name="T33" fmla="*/ 454 h 454"/>
              <a:gd name="T34" fmla="*/ 232 w 454"/>
              <a:gd name="T35" fmla="*/ 454 h 454"/>
              <a:gd name="T36" fmla="*/ 278 w 454"/>
              <a:gd name="T37" fmla="*/ 448 h 454"/>
              <a:gd name="T38" fmla="*/ 320 w 454"/>
              <a:gd name="T39" fmla="*/ 434 h 454"/>
              <a:gd name="T40" fmla="*/ 358 w 454"/>
              <a:gd name="T41" fmla="*/ 412 h 454"/>
              <a:gd name="T42" fmla="*/ 390 w 454"/>
              <a:gd name="T43" fmla="*/ 384 h 454"/>
              <a:gd name="T44" fmla="*/ 418 w 454"/>
              <a:gd name="T45" fmla="*/ 350 h 454"/>
              <a:gd name="T46" fmla="*/ 438 w 454"/>
              <a:gd name="T47" fmla="*/ 312 h 454"/>
              <a:gd name="T48" fmla="*/ 450 w 454"/>
              <a:gd name="T49" fmla="*/ 268 h 454"/>
              <a:gd name="T50" fmla="*/ 454 w 454"/>
              <a:gd name="T51" fmla="*/ 222 h 454"/>
              <a:gd name="T52" fmla="*/ 452 w 454"/>
              <a:gd name="T53" fmla="*/ 200 h 454"/>
              <a:gd name="T54" fmla="*/ 442 w 454"/>
              <a:gd name="T55" fmla="*/ 156 h 454"/>
              <a:gd name="T56" fmla="*/ 424 w 454"/>
              <a:gd name="T57" fmla="*/ 114 h 454"/>
              <a:gd name="T58" fmla="*/ 398 w 454"/>
              <a:gd name="T59" fmla="*/ 80 h 454"/>
              <a:gd name="T60" fmla="*/ 366 w 454"/>
              <a:gd name="T61" fmla="*/ 50 h 454"/>
              <a:gd name="T62" fmla="*/ 330 w 454"/>
              <a:gd name="T63" fmla="*/ 26 h 454"/>
              <a:gd name="T64" fmla="*/ 290 w 454"/>
              <a:gd name="T65" fmla="*/ 10 h 454"/>
              <a:gd name="T66" fmla="*/ 244 w 454"/>
              <a:gd name="T67" fmla="*/ 2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54" h="454">
                <a:moveTo>
                  <a:pt x="222" y="0"/>
                </a:moveTo>
                <a:lnTo>
                  <a:pt x="222" y="0"/>
                </a:lnTo>
                <a:lnTo>
                  <a:pt x="198" y="2"/>
                </a:lnTo>
                <a:lnTo>
                  <a:pt x="176" y="6"/>
                </a:lnTo>
                <a:lnTo>
                  <a:pt x="154" y="12"/>
                </a:lnTo>
                <a:lnTo>
                  <a:pt x="134" y="20"/>
                </a:lnTo>
                <a:lnTo>
                  <a:pt x="114" y="30"/>
                </a:lnTo>
                <a:lnTo>
                  <a:pt x="96" y="42"/>
                </a:lnTo>
                <a:lnTo>
                  <a:pt x="78" y="56"/>
                </a:lnTo>
                <a:lnTo>
                  <a:pt x="62" y="70"/>
                </a:lnTo>
                <a:lnTo>
                  <a:pt x="48" y="88"/>
                </a:lnTo>
                <a:lnTo>
                  <a:pt x="36" y="106"/>
                </a:lnTo>
                <a:lnTo>
                  <a:pt x="24" y="124"/>
                </a:lnTo>
                <a:lnTo>
                  <a:pt x="16" y="144"/>
                </a:lnTo>
                <a:lnTo>
                  <a:pt x="8" y="166"/>
                </a:lnTo>
                <a:lnTo>
                  <a:pt x="4" y="186"/>
                </a:lnTo>
                <a:lnTo>
                  <a:pt x="0" y="210"/>
                </a:lnTo>
                <a:lnTo>
                  <a:pt x="0" y="232"/>
                </a:lnTo>
                <a:lnTo>
                  <a:pt x="0" y="232"/>
                </a:lnTo>
                <a:lnTo>
                  <a:pt x="2" y="256"/>
                </a:lnTo>
                <a:lnTo>
                  <a:pt x="6" y="278"/>
                </a:lnTo>
                <a:lnTo>
                  <a:pt x="12" y="300"/>
                </a:lnTo>
                <a:lnTo>
                  <a:pt x="20" y="320"/>
                </a:lnTo>
                <a:lnTo>
                  <a:pt x="30" y="340"/>
                </a:lnTo>
                <a:lnTo>
                  <a:pt x="42" y="358"/>
                </a:lnTo>
                <a:lnTo>
                  <a:pt x="54" y="376"/>
                </a:lnTo>
                <a:lnTo>
                  <a:pt x="70" y="392"/>
                </a:lnTo>
                <a:lnTo>
                  <a:pt x="86" y="406"/>
                </a:lnTo>
                <a:lnTo>
                  <a:pt x="104" y="418"/>
                </a:lnTo>
                <a:lnTo>
                  <a:pt x="122" y="430"/>
                </a:lnTo>
                <a:lnTo>
                  <a:pt x="142" y="438"/>
                </a:lnTo>
                <a:lnTo>
                  <a:pt x="164" y="446"/>
                </a:lnTo>
                <a:lnTo>
                  <a:pt x="186" y="450"/>
                </a:lnTo>
                <a:lnTo>
                  <a:pt x="208" y="454"/>
                </a:lnTo>
                <a:lnTo>
                  <a:pt x="232" y="454"/>
                </a:lnTo>
                <a:lnTo>
                  <a:pt x="232" y="454"/>
                </a:lnTo>
                <a:lnTo>
                  <a:pt x="254" y="452"/>
                </a:lnTo>
                <a:lnTo>
                  <a:pt x="278" y="448"/>
                </a:lnTo>
                <a:lnTo>
                  <a:pt x="298" y="442"/>
                </a:lnTo>
                <a:lnTo>
                  <a:pt x="320" y="434"/>
                </a:lnTo>
                <a:lnTo>
                  <a:pt x="340" y="424"/>
                </a:lnTo>
                <a:lnTo>
                  <a:pt x="358" y="412"/>
                </a:lnTo>
                <a:lnTo>
                  <a:pt x="374" y="400"/>
                </a:lnTo>
                <a:lnTo>
                  <a:pt x="390" y="384"/>
                </a:lnTo>
                <a:lnTo>
                  <a:pt x="404" y="368"/>
                </a:lnTo>
                <a:lnTo>
                  <a:pt x="418" y="350"/>
                </a:lnTo>
                <a:lnTo>
                  <a:pt x="428" y="332"/>
                </a:lnTo>
                <a:lnTo>
                  <a:pt x="438" y="312"/>
                </a:lnTo>
                <a:lnTo>
                  <a:pt x="444" y="290"/>
                </a:lnTo>
                <a:lnTo>
                  <a:pt x="450" y="268"/>
                </a:lnTo>
                <a:lnTo>
                  <a:pt x="452" y="246"/>
                </a:lnTo>
                <a:lnTo>
                  <a:pt x="454" y="222"/>
                </a:lnTo>
                <a:lnTo>
                  <a:pt x="454" y="222"/>
                </a:lnTo>
                <a:lnTo>
                  <a:pt x="452" y="200"/>
                </a:lnTo>
                <a:lnTo>
                  <a:pt x="448" y="176"/>
                </a:lnTo>
                <a:lnTo>
                  <a:pt x="442" y="156"/>
                </a:lnTo>
                <a:lnTo>
                  <a:pt x="434" y="134"/>
                </a:lnTo>
                <a:lnTo>
                  <a:pt x="424" y="114"/>
                </a:lnTo>
                <a:lnTo>
                  <a:pt x="412" y="96"/>
                </a:lnTo>
                <a:lnTo>
                  <a:pt x="398" y="80"/>
                </a:lnTo>
                <a:lnTo>
                  <a:pt x="384" y="64"/>
                </a:lnTo>
                <a:lnTo>
                  <a:pt x="366" y="50"/>
                </a:lnTo>
                <a:lnTo>
                  <a:pt x="350" y="36"/>
                </a:lnTo>
                <a:lnTo>
                  <a:pt x="330" y="26"/>
                </a:lnTo>
                <a:lnTo>
                  <a:pt x="310" y="16"/>
                </a:lnTo>
                <a:lnTo>
                  <a:pt x="290" y="10"/>
                </a:lnTo>
                <a:lnTo>
                  <a:pt x="268" y="4"/>
                </a:lnTo>
                <a:lnTo>
                  <a:pt x="244" y="2"/>
                </a:lnTo>
                <a:lnTo>
                  <a:pt x="2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75000"/>
                  </a:schemeClr>
                </a:solidFill>
              </a:rPr>
              <a:t>1</a:t>
            </a:r>
          </a:p>
        </p:txBody>
      </p:sp>
      <p:grpSp>
        <p:nvGrpSpPr>
          <p:cNvPr id="50" name="Group 77"/>
          <p:cNvGrpSpPr/>
          <p:nvPr/>
        </p:nvGrpSpPr>
        <p:grpSpPr>
          <a:xfrm>
            <a:off x="7048701" y="404815"/>
            <a:ext cx="2482199" cy="1006279"/>
            <a:chOff x="972457" y="867060"/>
            <a:chExt cx="2705381" cy="1082267"/>
          </a:xfrm>
        </p:grpSpPr>
        <p:sp>
          <p:nvSpPr>
            <p:cNvPr id="64" name="TextBox 78"/>
            <p:cNvSpPr txBox="1"/>
            <p:nvPr/>
          </p:nvSpPr>
          <p:spPr>
            <a:xfrm>
              <a:off x="972457" y="867060"/>
              <a:ext cx="2705381" cy="397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>
                      <a:lumMod val="75000"/>
                    </a:schemeClr>
                  </a:solidFill>
                  <a:latin typeface="Helvetica Light" panose="020B0403020202020204" pitchFamily="34" charset="0"/>
                </a:rPr>
                <a:t>PERSPEKTIVE</a:t>
              </a:r>
            </a:p>
          </p:txBody>
        </p:sp>
        <p:sp>
          <p:nvSpPr>
            <p:cNvPr id="65" name="TextBox 79"/>
            <p:cNvSpPr txBox="1"/>
            <p:nvPr/>
          </p:nvSpPr>
          <p:spPr>
            <a:xfrm>
              <a:off x="981289" y="1254189"/>
              <a:ext cx="2486090" cy="695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>
                  <a:solidFill>
                    <a:schemeClr val="bg1">
                      <a:lumMod val="75000"/>
                    </a:schemeClr>
                  </a:solidFill>
                  <a:latin typeface="Helvetica Light" panose="020B0403020202020204" pitchFamily="34" charset="0"/>
                </a:rPr>
                <a:t>Ist-Analyse: Wo steht die Firma?</a:t>
              </a:r>
              <a:endParaRPr lang="en-US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51" name="Group 80"/>
          <p:cNvGrpSpPr/>
          <p:nvPr/>
        </p:nvGrpSpPr>
        <p:grpSpPr>
          <a:xfrm>
            <a:off x="8214045" y="2279836"/>
            <a:ext cx="2482199" cy="1283278"/>
            <a:chOff x="1177878" y="852214"/>
            <a:chExt cx="2705381" cy="1380183"/>
          </a:xfrm>
        </p:grpSpPr>
        <p:sp>
          <p:nvSpPr>
            <p:cNvPr id="62" name="TextBox 81"/>
            <p:cNvSpPr txBox="1"/>
            <p:nvPr/>
          </p:nvSpPr>
          <p:spPr>
            <a:xfrm>
              <a:off x="1177878" y="852214"/>
              <a:ext cx="2705381" cy="397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>
                      <a:lumMod val="75000"/>
                    </a:schemeClr>
                  </a:solidFill>
                  <a:latin typeface="Helvetica Light" panose="020B0403020202020204" pitchFamily="34" charset="0"/>
                </a:rPr>
                <a:t>CHANCEN</a:t>
              </a:r>
            </a:p>
          </p:txBody>
        </p:sp>
        <p:sp>
          <p:nvSpPr>
            <p:cNvPr id="63" name="TextBox 82"/>
            <p:cNvSpPr txBox="1"/>
            <p:nvPr/>
          </p:nvSpPr>
          <p:spPr>
            <a:xfrm>
              <a:off x="1186710" y="1239343"/>
              <a:ext cx="1999588" cy="99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>
                      <a:lumMod val="75000"/>
                    </a:schemeClr>
                  </a:solidFill>
                  <a:latin typeface="Helvetica Light" panose="020B0403020202020204" pitchFamily="34" charset="0"/>
                </a:rPr>
                <a:t>Ideale Kunden und Prioritäten fürs Marketing</a:t>
              </a:r>
            </a:p>
          </p:txBody>
        </p:sp>
      </p:grpSp>
      <p:grpSp>
        <p:nvGrpSpPr>
          <p:cNvPr id="53" name="Group 86"/>
          <p:cNvGrpSpPr/>
          <p:nvPr/>
        </p:nvGrpSpPr>
        <p:grpSpPr>
          <a:xfrm>
            <a:off x="-395795" y="4044729"/>
            <a:ext cx="2550468" cy="1560277"/>
            <a:chOff x="972457" y="867060"/>
            <a:chExt cx="2779788" cy="1678099"/>
          </a:xfrm>
        </p:grpSpPr>
        <p:sp>
          <p:nvSpPr>
            <p:cNvPr id="58" name="TextBox 87"/>
            <p:cNvSpPr txBox="1"/>
            <p:nvPr/>
          </p:nvSpPr>
          <p:spPr>
            <a:xfrm>
              <a:off x="972457" y="867060"/>
              <a:ext cx="2705381" cy="397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b="1" dirty="0">
                  <a:solidFill>
                    <a:schemeClr val="bg1">
                      <a:lumMod val="75000"/>
                    </a:schemeClr>
                  </a:solidFill>
                  <a:latin typeface="Helvetica Light" panose="020B0403020202020204" pitchFamily="34" charset="0"/>
                </a:rPr>
                <a:t>UMSETZUNG</a:t>
              </a:r>
            </a:p>
          </p:txBody>
        </p:sp>
        <p:sp>
          <p:nvSpPr>
            <p:cNvPr id="59" name="TextBox 88"/>
            <p:cNvSpPr txBox="1"/>
            <p:nvPr/>
          </p:nvSpPr>
          <p:spPr>
            <a:xfrm>
              <a:off x="1704071" y="1254189"/>
              <a:ext cx="2048174" cy="1290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CH" dirty="0">
                  <a:solidFill>
                    <a:schemeClr val="bg1">
                      <a:lumMod val="75000"/>
                    </a:schemeClr>
                  </a:solidFill>
                </a:rPr>
                <a:t>Geschichten planen und Erfolgskriterien setzen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54" name="Group 89"/>
          <p:cNvGrpSpPr/>
          <p:nvPr/>
        </p:nvGrpSpPr>
        <p:grpSpPr>
          <a:xfrm>
            <a:off x="-89913" y="1259783"/>
            <a:ext cx="2482199" cy="1006279"/>
            <a:chOff x="972457" y="867060"/>
            <a:chExt cx="2705381" cy="1082267"/>
          </a:xfrm>
        </p:grpSpPr>
        <p:sp>
          <p:nvSpPr>
            <p:cNvPr id="56" name="TextBox 90"/>
            <p:cNvSpPr txBox="1"/>
            <p:nvPr/>
          </p:nvSpPr>
          <p:spPr>
            <a:xfrm>
              <a:off x="972457" y="867060"/>
              <a:ext cx="2705381" cy="397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b="1" dirty="0">
                  <a:solidFill>
                    <a:schemeClr val="bg1">
                      <a:lumMod val="75000"/>
                    </a:schemeClr>
                  </a:solidFill>
                  <a:latin typeface="Helvetica Light" panose="020B0403020202020204" pitchFamily="34" charset="0"/>
                </a:rPr>
                <a:t>AUSWERTUNG</a:t>
              </a:r>
            </a:p>
          </p:txBody>
        </p:sp>
        <p:sp>
          <p:nvSpPr>
            <p:cNvPr id="57" name="TextBox 91"/>
            <p:cNvSpPr txBox="1"/>
            <p:nvPr/>
          </p:nvSpPr>
          <p:spPr>
            <a:xfrm>
              <a:off x="1623749" y="1254189"/>
              <a:ext cx="2022012" cy="695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>
                      <a:lumMod val="75000"/>
                    </a:schemeClr>
                  </a:solidFill>
                  <a:latin typeface="Helvetica Light" panose="020B0403020202020204" pitchFamily="34" charset="0"/>
                </a:rPr>
                <a:t>Quantitativ und qualitativ</a:t>
              </a:r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2163068" y="2398158"/>
            <a:ext cx="58499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2200" dirty="0"/>
              <a:t>Das Erzählen der Geschichte macht nur </a:t>
            </a:r>
            <a:r>
              <a:rPr lang="de-CH" sz="2200" dirty="0">
                <a:solidFill>
                  <a:srgbClr val="FF0000"/>
                </a:solidFill>
              </a:rPr>
              <a:t>einen Teil </a:t>
            </a:r>
            <a:r>
              <a:rPr lang="de-CH" sz="2200" dirty="0"/>
              <a:t>der gesamten Storytelling-Kampagne aus!</a:t>
            </a:r>
            <a:endParaRPr lang="en-US" sz="2200" dirty="0"/>
          </a:p>
        </p:txBody>
      </p:sp>
      <p:sp>
        <p:nvSpPr>
          <p:cNvPr id="4" name="Pfeil nach rechts 3"/>
          <p:cNvSpPr/>
          <p:nvPr/>
        </p:nvSpPr>
        <p:spPr>
          <a:xfrm>
            <a:off x="1338780" y="2541350"/>
            <a:ext cx="716682" cy="3599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01A730C-DFC0-924B-9219-2EFF7767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Storytelling Starter Tag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872667A-152C-E94F-958E-DC396B2284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5" y="1823"/>
            <a:ext cx="1063749" cy="11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74505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680F42-D486-B94A-88F7-91DE6CD5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43" y="1499949"/>
            <a:ext cx="3651467" cy="1676603"/>
          </a:xfrm>
        </p:spPr>
        <p:txBody>
          <a:bodyPr>
            <a:normAutofit/>
          </a:bodyPr>
          <a:lstStyle/>
          <a:p>
            <a:r>
              <a:rPr lang="de-DE" sz="4400" dirty="0"/>
              <a:t>Storytelling-Kampagne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1A9F83-AF59-B64F-8612-AFACE94AC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29" y="6356350"/>
            <a:ext cx="365146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200"/>
              <a:t>Storytelling Starter Tag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D8BA4F4-E557-9441-9AD2-1778A5C851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ADCB0B8-67DE-E348-B8BE-91C191DF41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9" y="82254"/>
            <a:ext cx="1063749" cy="11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53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9D395-E4BF-5F42-9B1C-E021E90B0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Sie brauchen ein Ziel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230DBF-1F17-7140-BAD8-160471426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661920"/>
            <a:ext cx="5127029" cy="3561899"/>
          </a:xfrm>
        </p:spPr>
        <p:txBody>
          <a:bodyPr>
            <a:normAutofit/>
          </a:bodyPr>
          <a:lstStyle/>
          <a:p>
            <a:r>
              <a:rPr lang="de-DE" sz="2000" dirty="0"/>
              <a:t>Neukunden gewinnen</a:t>
            </a:r>
          </a:p>
          <a:p>
            <a:r>
              <a:rPr lang="de-DE" sz="2000" dirty="0"/>
              <a:t>Markenbekanntheit</a:t>
            </a:r>
          </a:p>
          <a:p>
            <a:r>
              <a:rPr lang="de-DE" sz="2000" dirty="0"/>
              <a:t>Umsatz generieren</a:t>
            </a:r>
          </a:p>
          <a:p>
            <a:r>
              <a:rPr lang="de-DE" sz="2000" dirty="0"/>
              <a:t>Arbeitgebermarke stärken</a:t>
            </a:r>
          </a:p>
          <a:p>
            <a:r>
              <a:rPr lang="de-DE" sz="2000" dirty="0"/>
              <a:t>Goodwill schaffen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1DF1A0E-FABF-814B-938C-5B44D938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29" y="6356350"/>
            <a:ext cx="512703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Storytelling Starter Tag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FC95AB-301E-DC47-9DB7-5E857D1A8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613" y="10"/>
            <a:ext cx="6101387" cy="6857990"/>
          </a:xfrm>
          <a:prstGeom prst="rect">
            <a:avLst/>
          </a:prstGeom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34D40C1-6A4C-6F49-8C31-B1B3C42F5B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9" y="82254"/>
            <a:ext cx="1063749" cy="112080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7F3D343-A1A2-4D48-B987-DE48551352A0}"/>
              </a:ext>
            </a:extLst>
          </p:cNvPr>
          <p:cNvSpPr txBox="1"/>
          <p:nvPr/>
        </p:nvSpPr>
        <p:spPr>
          <a:xfrm>
            <a:off x="7807492" y="6290678"/>
            <a:ext cx="300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Grand Prix Bern 2019, </a:t>
            </a:r>
            <a:r>
              <a:rPr lang="en-US" dirty="0">
                <a:solidFill>
                  <a:schemeClr val="bg1"/>
                </a:solidFill>
              </a:rPr>
              <a:t>1:29:44</a:t>
            </a:r>
          </a:p>
        </p:txBody>
      </p:sp>
    </p:spTree>
    <p:extLst>
      <p:ext uri="{BB962C8B-B14F-4D97-AF65-F5344CB8AC3E}">
        <p14:creationId xmlns:p14="http://schemas.microsoft.com/office/powerpoint/2010/main" val="7168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D8BAFD-41EB-7345-B5C8-5CF2F599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de-DE" sz="2800">
                <a:solidFill>
                  <a:schemeClr val="accent1"/>
                </a:solidFill>
              </a:rPr>
              <a:t>Brand Awareness (Markenbekanntheit)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8182AF-ED48-414B-8972-26387416D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de-DE" sz="2200" dirty="0"/>
              <a:t>Suchen Sie nach speziellen Gelegenheiten, bei denen Ihre Marke von Sondermeldungen oder von der Kultur insgesamt profitieren kann.</a:t>
            </a:r>
          </a:p>
          <a:p>
            <a:r>
              <a:rPr lang="de-DE" sz="2200" dirty="0"/>
              <a:t>Setzen Sie auf starke authentische Bilder.</a:t>
            </a:r>
          </a:p>
          <a:p>
            <a:r>
              <a:rPr lang="de-DE" sz="2200" dirty="0"/>
              <a:t>Erstellen Sie Geschichten, die die Qualitäten Ihres Unternehmens hervorheben. Nicht das «Wie» oder «Wer» ist entscheidend, sondern das «Warum».</a:t>
            </a:r>
          </a:p>
          <a:p>
            <a:r>
              <a:rPr lang="de-DE" sz="2200" dirty="0"/>
              <a:t>Zeigen Sie Ihrer Community die lustige, unbeschwerte Seite Ihres Unternehmens, Ihres Teams oder Ihrer Kunden.</a:t>
            </a:r>
          </a:p>
          <a:p>
            <a:r>
              <a:rPr lang="de-DE" sz="2200" dirty="0"/>
              <a:t>Spontanaufnahmen, Insidertipps und Vorher-Nachher-Vergleiche begeistern immer. Führen Sie Ihrer Story eine Umfrage hinzu.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4E81E86-9A98-4E4C-8049-F3749B6C2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76031" y="6033479"/>
            <a:ext cx="525998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050">
                <a:solidFill>
                  <a:schemeClr val="tx1">
                    <a:alpha val="80000"/>
                  </a:schemeClr>
                </a:solidFill>
              </a:rPr>
              <a:t>Storytelling Starter Tag</a:t>
            </a:r>
          </a:p>
        </p:txBody>
      </p:sp>
    </p:spTree>
    <p:extLst>
      <p:ext uri="{BB962C8B-B14F-4D97-AF65-F5344CB8AC3E}">
        <p14:creationId xmlns:p14="http://schemas.microsoft.com/office/powerpoint/2010/main" val="189197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16A4FA-DEDE-6540-8560-29DC4D057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de-DE" sz="2400">
                <a:solidFill>
                  <a:schemeClr val="accent1"/>
                </a:solidFill>
              </a:rPr>
              <a:t>Leads generieren (Neukundengewinnung)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BBC7D7-F303-B248-8AFB-A506C79C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de-DE" sz="2000" dirty="0"/>
              <a:t>Verwenden Sie für Ihre Geschichten Bilder, die ein Problem thematisieren, und fügen Sie direkte Links auf Ihre Angebotsseite ein (Whitepaper).</a:t>
            </a:r>
          </a:p>
          <a:p>
            <a:r>
              <a:rPr lang="de-DE" sz="2000" dirty="0"/>
              <a:t>Produzieren Sie Geschichten, die so vielversprechend sind, dass die Lesenden gerne mehr davon sehen, lesen, erleben möchten. Das können regelmässige Ratschläge zu «Was tun, wenn…» sein.</a:t>
            </a:r>
          </a:p>
          <a:p>
            <a:r>
              <a:rPr lang="de-DE" sz="2000" dirty="0"/>
              <a:t>Bitten Sie um die Teilnahme an Umfragen oder Produktfeedback.</a:t>
            </a:r>
          </a:p>
          <a:p>
            <a:r>
              <a:rPr lang="de-DE" sz="2000" dirty="0"/>
              <a:t>Suchen Sie # und öffentliche Profile, die für Ihre Branche oder Marke relevant sind, und interagieren Sie mit den Inhalten dort.</a:t>
            </a:r>
          </a:p>
          <a:p>
            <a:r>
              <a:rPr lang="de-DE" sz="2000" dirty="0"/>
              <a:t>Verweisen Sie mit @Namen auf andere öffentliche Profile, um die Aufmerksamkeit der dortigen User zu erhaschen.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BF4579-7EDE-064D-8266-A3EC42D7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76031" y="6033479"/>
            <a:ext cx="525998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050">
                <a:solidFill>
                  <a:schemeClr val="tx1">
                    <a:alpha val="80000"/>
                  </a:schemeClr>
                </a:solidFill>
              </a:rPr>
              <a:t>Storytelling Starter Tag</a:t>
            </a:r>
          </a:p>
        </p:txBody>
      </p:sp>
    </p:spTree>
    <p:extLst>
      <p:ext uri="{BB962C8B-B14F-4D97-AF65-F5344CB8AC3E}">
        <p14:creationId xmlns:p14="http://schemas.microsoft.com/office/powerpoint/2010/main" val="265028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1C5B0A-8617-3349-9489-6C469DEB7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de-DE" sz="4400">
                <a:solidFill>
                  <a:schemeClr val="accent1"/>
                </a:solidFill>
              </a:rPr>
              <a:t>Umsatz generieren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0170F7-40F3-4F46-A4BC-D11D3B9C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de-DE" sz="2400" dirty="0"/>
              <a:t>Verwenden Sie direkte Links und erstellen Sie (Hash-)Tags für bestimmte Themen. </a:t>
            </a:r>
          </a:p>
          <a:p>
            <a:r>
              <a:rPr lang="de-DE" sz="2400" dirty="0"/>
              <a:t>Lancieren Sie witzige Wettbewerbe im Themenfeld Ihrer Produkte. </a:t>
            </a:r>
          </a:p>
          <a:p>
            <a:r>
              <a:rPr lang="de-DE" sz="2400" dirty="0"/>
              <a:t>Veröffentlichen Sie Produktdemos, um Interesse zu wecken, und zählen Sie jeweils die wichtigsten zwei bis drei Vorteile auf. Natürlich mit einem Link zur Verkaufsseite.</a:t>
            </a:r>
          </a:p>
          <a:p>
            <a:r>
              <a:rPr lang="de-DE" sz="2400" dirty="0"/>
              <a:t>Halten Sie die Leser auf Trab, indem Sie ein exklusives Upselling oder ein Pauschalangebot erstellen.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5BF132-870C-C04D-A29C-4AC37A22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76031" y="6033479"/>
            <a:ext cx="525998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050">
                <a:solidFill>
                  <a:schemeClr val="tx1">
                    <a:alpha val="80000"/>
                  </a:schemeClr>
                </a:solidFill>
              </a:rPr>
              <a:t>Storytelling Starter Tag</a:t>
            </a:r>
          </a:p>
        </p:txBody>
      </p:sp>
    </p:spTree>
    <p:extLst>
      <p:ext uri="{BB962C8B-B14F-4D97-AF65-F5344CB8AC3E}">
        <p14:creationId xmlns:p14="http://schemas.microsoft.com/office/powerpoint/2010/main" val="151704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540C2B-B810-2540-B9F2-D76021C07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de-DE" sz="2400">
                <a:solidFill>
                  <a:schemeClr val="accent1"/>
                </a:solidFill>
              </a:rPr>
              <a:t>Employer Branding (Arbeitgebermarketing)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B7D8EF-C4DE-8440-A8E1-82DC7460F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de-DE" sz="2200" dirty="0"/>
              <a:t>Lassen Sie Ihre Mitarbeitenden in kurzen Videosequenzen über den ganz individuellen Weg erzählen, der sie zu ihrer jetzigen Position geführt hat. </a:t>
            </a:r>
          </a:p>
          <a:p>
            <a:r>
              <a:rPr lang="de-DE" sz="2200" dirty="0"/>
              <a:t>Porträtbilder haben eine starke Wirkung. Erst recht, wenn Sie das Foto mit einem knackigen Zitat, z.B. «Was mich auszeichnet…», als Bildstory hochladen und im Text einen Link zur Titelgeschichte einfügen.</a:t>
            </a:r>
          </a:p>
          <a:p>
            <a:r>
              <a:rPr lang="de-DE" sz="2200" dirty="0"/>
              <a:t>Beim Employee-Storytelling interessieren besonders Schlüsselcharaktere: Mitarbeitende, die am längsten im Unternehmen sind. Tüftlerinnen und Produktentwickler oder Quereinsteiger. Variieren Sie Bild und Text mit Insights und Momentaufnahmen: je menschlicher, desto besser.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1F6877-57F0-C441-A22E-96930433C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76031" y="6033479"/>
            <a:ext cx="525998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050">
                <a:solidFill>
                  <a:schemeClr val="tx1">
                    <a:alpha val="80000"/>
                  </a:schemeClr>
                </a:solidFill>
              </a:rPr>
              <a:t>Storytelling Starter Tag</a:t>
            </a:r>
          </a:p>
        </p:txBody>
      </p:sp>
    </p:spTree>
    <p:extLst>
      <p:ext uri="{BB962C8B-B14F-4D97-AF65-F5344CB8AC3E}">
        <p14:creationId xmlns:p14="http://schemas.microsoft.com/office/powerpoint/2010/main" val="65962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55C9F-3381-6044-9DCC-11587993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de-DE" sz="3600"/>
              <a:t>Fazit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C54E5AF-730C-4945-A36B-AE47A55F4F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82254"/>
            <a:ext cx="12191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7541C4-1DF2-4D52-BB1C-94A13A115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Umdenken, indem Sie die Kundenperspektive einnehmen.</a:t>
            </a:r>
          </a:p>
          <a:p>
            <a:pPr marL="0" indent="0">
              <a:buNone/>
            </a:pPr>
            <a:r>
              <a:rPr lang="en-US" sz="1800" dirty="0"/>
              <a:t>Mit Warum-Fragen herausfiltern,</a:t>
            </a:r>
          </a:p>
          <a:p>
            <a:pPr marL="0" indent="0">
              <a:buNone/>
            </a:pPr>
            <a:r>
              <a:rPr lang="en-US" sz="1800" dirty="0"/>
              <a:t>wie Ihr Produkt für Ihre Kunden von Nutzen sein kann.</a:t>
            </a:r>
          </a:p>
          <a:p>
            <a:pPr marL="0" indent="0">
              <a:buNone/>
            </a:pPr>
            <a:r>
              <a:rPr lang="en-US" sz="1800" dirty="0"/>
              <a:t>Und daraus anhand der Storytelling-Toolbox eine Strategie entwickeln,</a:t>
            </a:r>
          </a:p>
          <a:p>
            <a:pPr marL="0" indent="0">
              <a:buNone/>
            </a:pPr>
            <a:r>
              <a:rPr lang="en-US" sz="1800" dirty="0"/>
              <a:t>so dass Ihr Angebot die richtigen Kunden erreicht,</a:t>
            </a:r>
          </a:p>
          <a:p>
            <a:pPr marL="0" indent="0">
              <a:buNone/>
            </a:pPr>
            <a:r>
              <a:rPr lang="en-US" sz="1800" dirty="0"/>
              <a:t>und sie das Produkt kaufen!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34CF93-E939-094B-BA55-77DA838E2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Storytelling Starter Tag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0656F33-5595-B949-B71C-8672B93E35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9" y="82254"/>
            <a:ext cx="1063749" cy="11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6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4FB6707-6247-EC42-9B5B-38DD09602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1363A0-DE10-4C5C-827C-9CE8FB38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9634E3-E4F7-A146-B4FC-47A87C8F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758284"/>
            <a:ext cx="3657600" cy="31965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4800"/>
            </a:br>
            <a:br>
              <a:rPr lang="en-US" sz="4800"/>
            </a:br>
            <a:r>
              <a:rPr lang="en-US" sz="4800"/>
              <a:t>Internet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3F737D9-FD04-4469-BBE9-403940761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323376"/>
            <a:ext cx="3657600" cy="124143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tx2"/>
                </a:solidFill>
              </a:rPr>
              <a:t>Nur </a:t>
            </a:r>
            <a:r>
              <a:rPr lang="en-US" sz="2000" dirty="0" err="1">
                <a:solidFill>
                  <a:schemeClr val="tx2"/>
                </a:solidFill>
              </a:rPr>
              <a:t>Aufwand</a:t>
            </a:r>
            <a:r>
              <a:rPr lang="en-US" sz="2000" dirty="0">
                <a:solidFill>
                  <a:schemeClr val="tx2"/>
                </a:solidFill>
              </a:rPr>
              <a:t> – </a:t>
            </a:r>
            <a:r>
              <a:rPr lang="en-US" sz="2000" dirty="0" err="1">
                <a:solidFill>
                  <a:schemeClr val="tx2"/>
                </a:solidFill>
              </a:rPr>
              <a:t>kein</a:t>
            </a:r>
            <a:r>
              <a:rPr lang="en-US" sz="2000" dirty="0">
                <a:solidFill>
                  <a:schemeClr val="tx2"/>
                </a:solidFill>
              </a:rPr>
              <a:t> Nutzen?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A1A9B2-DA9A-487B-8B22-CFE8E073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4063141"/>
            <a:ext cx="2586790" cy="0"/>
          </a:xfrm>
          <a:prstGeom prst="line">
            <a:avLst/>
          </a:prstGeom>
          <a:ln w="22225">
            <a:solidFill>
              <a:srgbClr val="5C7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15EC09-B30F-1445-B177-DC11B05A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6075" y="6313486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Storytelling Starter Tag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6EE4FF9-0704-A940-9005-1962ACE3D2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77" y="101600"/>
            <a:ext cx="1063749" cy="11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2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DC6675-EC40-D748-A073-78D6A5297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Storytelling Starter Tag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2E2E28-9716-C345-B284-6D2D54E1D315}"/>
              </a:ext>
            </a:extLst>
          </p:cNvPr>
          <p:cNvSpPr txBox="1"/>
          <p:nvPr/>
        </p:nvSpPr>
        <p:spPr>
          <a:xfrm>
            <a:off x="203200" y="3271540"/>
            <a:ext cx="65800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Learning: Wenn wir andere Ergebnisse</a:t>
            </a:r>
          </a:p>
          <a:p>
            <a:r>
              <a:rPr lang="de-DE" sz="3200" dirty="0">
                <a:solidFill>
                  <a:schemeClr val="bg1"/>
                </a:solidFill>
              </a:rPr>
              <a:t> möchten, müssen wir etwas </a:t>
            </a:r>
          </a:p>
          <a:p>
            <a:r>
              <a:rPr lang="de-DE" sz="3200" dirty="0">
                <a:solidFill>
                  <a:schemeClr val="bg1"/>
                </a:solidFill>
              </a:rPr>
              <a:t>anderes als bisher tun</a:t>
            </a:r>
            <a:r>
              <a:rPr lang="de-DE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433386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EE7F4E-CF06-9649-9AE6-3396C174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Credit Suisse Asset Management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9AE3D221-1CBF-A24F-8652-17DEBD30BB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784" y="492573"/>
            <a:ext cx="6463621" cy="5880796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5BB18D-C608-F546-97D3-BFF8725A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3822" y="6356350"/>
            <a:ext cx="46158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  <a:defRPr/>
            </a:pPr>
            <a:r>
              <a:rPr lang="en-US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Storytelling Starter Tag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E854C7E-EB47-7F4A-9D12-E7FD9433AF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77" y="101600"/>
            <a:ext cx="1063749" cy="112080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ECED80E-C8AD-1640-B761-6C67C3236FEB}"/>
              </a:ext>
            </a:extLst>
          </p:cNvPr>
          <p:cNvSpPr txBox="1"/>
          <p:nvPr/>
        </p:nvSpPr>
        <p:spPr>
          <a:xfrm>
            <a:off x="396317" y="4395202"/>
            <a:ext cx="70384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FF00"/>
                </a:solidFill>
              </a:rPr>
              <a:t>Learning: Wollen wir verstanden werden,</a:t>
            </a:r>
          </a:p>
          <a:p>
            <a:r>
              <a:rPr lang="de-DE" sz="3200" dirty="0">
                <a:solidFill>
                  <a:srgbClr val="FFFF00"/>
                </a:solidFill>
              </a:rPr>
              <a:t>müssen wir verständliche</a:t>
            </a:r>
          </a:p>
          <a:p>
            <a:r>
              <a:rPr lang="de-DE" sz="3200" dirty="0">
                <a:solidFill>
                  <a:srgbClr val="FFFF00"/>
                </a:solidFill>
              </a:rPr>
              <a:t>Texte schreiben.</a:t>
            </a:r>
          </a:p>
        </p:txBody>
      </p:sp>
    </p:spTree>
    <p:extLst>
      <p:ext uri="{BB962C8B-B14F-4D97-AF65-F5344CB8AC3E}">
        <p14:creationId xmlns:p14="http://schemas.microsoft.com/office/powerpoint/2010/main" val="16755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D23237-98EE-454B-9153-DE3E11750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Effingermedien</a:t>
            </a:r>
          </a:p>
        </p:txBody>
      </p:sp>
      <p:cxnSp>
        <p:nvCxnSpPr>
          <p:cNvPr id="40" name="Straight Connector 4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0AF3BBF7-AF36-DA4F-9B46-09E3B07308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1673" y="321177"/>
            <a:ext cx="6463607" cy="5880796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A92C9E-9784-E246-BEB8-848A1F78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3822" y="6356350"/>
            <a:ext cx="46158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  <a:defRPr/>
            </a:pPr>
            <a:r>
              <a:rPr lang="en-US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Storytelling Starter Tag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5A2D261C-149D-9443-B352-4563870AE7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52" y="75312"/>
            <a:ext cx="1063749" cy="112080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7DB1C32-3610-924A-9D08-2D6283C18697}"/>
              </a:ext>
            </a:extLst>
          </p:cNvPr>
          <p:cNvSpPr/>
          <p:nvPr/>
        </p:nvSpPr>
        <p:spPr>
          <a:xfrm>
            <a:off x="786720" y="51573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Learning: Erfolgreiches Storytelling</a:t>
            </a:r>
          </a:p>
          <a:p>
            <a:r>
              <a:rPr lang="de-DE" dirty="0">
                <a:solidFill>
                  <a:srgbClr val="FF0000"/>
                </a:solidFill>
              </a:rPr>
              <a:t>Braucht Inhalt UND Reichweite</a:t>
            </a:r>
          </a:p>
        </p:txBody>
      </p:sp>
    </p:spTree>
    <p:extLst>
      <p:ext uri="{BB962C8B-B14F-4D97-AF65-F5344CB8AC3E}">
        <p14:creationId xmlns:p14="http://schemas.microsoft.com/office/powerpoint/2010/main" val="890332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EA9F39-42FE-A140-B8F3-271F619E1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Businessmind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61B629-502A-5642-80A7-05AB6A70F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3822" y="6356350"/>
            <a:ext cx="46158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  <a:defRPr/>
            </a:pPr>
            <a:r>
              <a:rPr lang="en-US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Storytelling Starter Tag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4CBE7B9-C69D-9143-80B8-F24E306BD3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52" y="75312"/>
            <a:ext cx="1063749" cy="112080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FEDF320-1BF1-E643-8DE8-A407ADB144D3}"/>
              </a:ext>
            </a:extLst>
          </p:cNvPr>
          <p:cNvSpPr txBox="1"/>
          <p:nvPr/>
        </p:nvSpPr>
        <p:spPr>
          <a:xfrm>
            <a:off x="396317" y="4395202"/>
            <a:ext cx="43985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Geschichten crossmedial </a:t>
            </a:r>
          </a:p>
          <a:p>
            <a:r>
              <a:rPr lang="de-DE" sz="3200" dirty="0">
                <a:solidFill>
                  <a:srgbClr val="FF0000"/>
                </a:solidFill>
              </a:rPr>
              <a:t>aufbereiten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270EC4-8CE3-214A-BA44-96925A65F9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823" y="321177"/>
            <a:ext cx="7164496" cy="40346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9DA8113-23E1-CA45-B640-01666F6726DF}"/>
              </a:ext>
            </a:extLst>
          </p:cNvPr>
          <p:cNvSpPr txBox="1"/>
          <p:nvPr/>
        </p:nvSpPr>
        <p:spPr>
          <a:xfrm>
            <a:off x="5546558" y="4800600"/>
            <a:ext cx="4704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youtu.be</a:t>
            </a:r>
            <a:r>
              <a:rPr lang="de-DE" dirty="0"/>
              <a:t>/xBBv8dAzgZc</a:t>
            </a:r>
          </a:p>
        </p:txBody>
      </p:sp>
    </p:spTree>
    <p:extLst>
      <p:ext uri="{BB962C8B-B14F-4D97-AF65-F5344CB8AC3E}">
        <p14:creationId xmlns:p14="http://schemas.microsoft.com/office/powerpoint/2010/main" val="348405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139699-904F-A143-9C57-24FBD3DA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Digitales Marketing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A07F628-8AD9-1441-9752-EC44197EB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544" y="321177"/>
            <a:ext cx="6553545" cy="3686367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5C60A1-8B89-BE44-BF40-8D500907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3143" y="6502949"/>
            <a:ext cx="46158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Storytelling Starter Tag</a:t>
            </a:r>
            <a:endParaRPr lang="en-US" kern="1200" dirty="0">
              <a:solidFill>
                <a:srgbClr val="595959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E89A54F-1032-F241-817F-5FB6A33D80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158" y="4102619"/>
            <a:ext cx="3262158" cy="2456813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6F58EC8-2F79-FE49-8CAB-8A74950BDC2B}"/>
              </a:ext>
            </a:extLst>
          </p:cNvPr>
          <p:cNvSpPr txBox="1"/>
          <p:nvPr/>
        </p:nvSpPr>
        <p:spPr>
          <a:xfrm>
            <a:off x="5153822" y="4336473"/>
            <a:ext cx="1690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Kosten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89675CC-3334-8340-8588-8E42020F177C}"/>
              </a:ext>
            </a:extLst>
          </p:cNvPr>
          <p:cNvSpPr txBox="1"/>
          <p:nvPr/>
        </p:nvSpPr>
        <p:spPr>
          <a:xfrm>
            <a:off x="5763491" y="5084618"/>
            <a:ext cx="213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Wo beginnen?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22E4AAD-71FD-2541-B9B9-6380650B696B}"/>
              </a:ext>
            </a:extLst>
          </p:cNvPr>
          <p:cNvSpPr txBox="1"/>
          <p:nvPr/>
        </p:nvSpPr>
        <p:spPr>
          <a:xfrm>
            <a:off x="6096000" y="5874327"/>
            <a:ext cx="665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Zeit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2953CAE-8DBB-8340-BFCE-9C24BC3A4D12}"/>
              </a:ext>
            </a:extLst>
          </p:cNvPr>
          <p:cNvSpPr txBox="1"/>
          <p:nvPr/>
        </p:nvSpPr>
        <p:spPr>
          <a:xfrm>
            <a:off x="9296400" y="4336473"/>
            <a:ext cx="178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Was posten?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93A8A81-BEB7-5B4A-ADE5-E9753860C756}"/>
              </a:ext>
            </a:extLst>
          </p:cNvPr>
          <p:cNvSpPr txBox="1"/>
          <p:nvPr/>
        </p:nvSpPr>
        <p:spPr>
          <a:xfrm>
            <a:off x="9769642" y="4932218"/>
            <a:ext cx="1421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Sichtbarkeit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95BE1E8F-5547-4044-A5C7-ECAB355412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869" y="4118147"/>
            <a:ext cx="3244220" cy="2433383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546DFD5A-EFFD-EF41-B931-BDA8EDB3E37C}"/>
              </a:ext>
            </a:extLst>
          </p:cNvPr>
          <p:cNvSpPr txBox="1"/>
          <p:nvPr/>
        </p:nvSpPr>
        <p:spPr>
          <a:xfrm>
            <a:off x="8769927" y="4558145"/>
            <a:ext cx="189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Was posten?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F78ADFE-89D6-DA46-B35B-DB8067CEC4A3}"/>
              </a:ext>
            </a:extLst>
          </p:cNvPr>
          <p:cNvSpPr txBox="1"/>
          <p:nvPr/>
        </p:nvSpPr>
        <p:spPr>
          <a:xfrm>
            <a:off x="8380276" y="5817073"/>
            <a:ext cx="1452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Sichtbarkeit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3C2C9C6F-602A-1143-8817-F1A817124D2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52" y="75312"/>
            <a:ext cx="1063749" cy="11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2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ED5C91-C7EC-D14B-BE35-CC41605F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br>
              <a:rPr lang="de-DE" sz="3700" dirty="0"/>
            </a:br>
            <a:br>
              <a:rPr lang="de-DE" sz="3700" dirty="0"/>
            </a:br>
            <a:r>
              <a:rPr lang="de-DE" sz="3700" dirty="0"/>
              <a:t>Unsichtbar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C1B1A7-02BE-4E2E-A809-6C4AECB2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Bedeutungslos</a:t>
            </a:r>
          </a:p>
          <a:p>
            <a:r>
              <a:rPr lang="en-US" sz="1800" dirty="0"/>
              <a:t>Wird überholt</a:t>
            </a:r>
          </a:p>
          <a:p>
            <a:r>
              <a:rPr lang="en-US" sz="1800" dirty="0"/>
              <a:t>Geht pleite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610615-34C4-F64C-80CF-26B08F86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29" y="6356350"/>
            <a:ext cx="365146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Storytelling Starter Tag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8855EDE-7A4D-C54A-AB88-0CEE6E79D7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0F7070F-0B52-5343-A242-3EFC6F0411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52" y="75312"/>
            <a:ext cx="1063749" cy="11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5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1009</Words>
  <Application>Microsoft Macintosh PowerPoint</Application>
  <PresentationFormat>Breitbild</PresentationFormat>
  <Paragraphs>247</Paragraphs>
  <Slides>29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Abadi</vt:lpstr>
      <vt:lpstr>Arial</vt:lpstr>
      <vt:lpstr>Arial Narrow</vt:lpstr>
      <vt:lpstr>Calibri</vt:lpstr>
      <vt:lpstr>Calibri Light</vt:lpstr>
      <vt:lpstr>Helvetica Light</vt:lpstr>
      <vt:lpstr>Office Theme</vt:lpstr>
      <vt:lpstr>Storytelling </vt:lpstr>
      <vt:lpstr>  Franziska Vonaesch</vt:lpstr>
      <vt:lpstr>  Internet</vt:lpstr>
      <vt:lpstr>PowerPoint-Präsentation</vt:lpstr>
      <vt:lpstr> Credit Suisse Asset Management</vt:lpstr>
      <vt:lpstr>Effingermedien</vt:lpstr>
      <vt:lpstr>Businessmind</vt:lpstr>
      <vt:lpstr>Digitales Marketing</vt:lpstr>
      <vt:lpstr>  Unsichtbar</vt:lpstr>
      <vt:lpstr>   Markenstories haben Aussagekraft</vt:lpstr>
      <vt:lpstr>PowerPoint-Präsentation</vt:lpstr>
      <vt:lpstr>Floskeln Worthülsen</vt:lpstr>
      <vt:lpstr>  Was heisst «zuverlässig»</vt:lpstr>
      <vt:lpstr>    Stories haben emotionale Kraft</vt:lpstr>
      <vt:lpstr>Markenstories haben Innovationskraft  </vt:lpstr>
      <vt:lpstr>   Geschichten machen sichtbar</vt:lpstr>
      <vt:lpstr>W-Fragen Tools</vt:lpstr>
      <vt:lpstr>Heldenreise</vt:lpstr>
      <vt:lpstr>Storyformel</vt:lpstr>
      <vt:lpstr>  Storytelling = Strategie</vt:lpstr>
      <vt:lpstr>PowerPoint-Präsentation</vt:lpstr>
      <vt:lpstr>PowerPoint-Präsentation</vt:lpstr>
      <vt:lpstr>Storytelling-Kampagne</vt:lpstr>
      <vt:lpstr>  Sie brauchen ein Ziel</vt:lpstr>
      <vt:lpstr>Brand Awareness (Markenbekanntheit)</vt:lpstr>
      <vt:lpstr>Leads generieren (Neukundengewinnung)</vt:lpstr>
      <vt:lpstr>Umsatz generieren</vt:lpstr>
      <vt:lpstr>Employer Branding (Arbeitgebermarketing)</vt:lpstr>
      <vt:lpstr>Fazit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Storytelling Verkaufen ohne zu verkaufen</dc:title>
  <dc:creator>Franziska Vonaesch</dc:creator>
  <cp:lastModifiedBy>Franziska Vonaesch</cp:lastModifiedBy>
  <cp:revision>49</cp:revision>
  <dcterms:created xsi:type="dcterms:W3CDTF">2019-10-16T03:54:42Z</dcterms:created>
  <dcterms:modified xsi:type="dcterms:W3CDTF">2019-10-18T15:39:19Z</dcterms:modified>
</cp:coreProperties>
</file>